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Lst>
  <p:notesMasterIdLst>
    <p:notesMasterId r:id="rId61"/>
  </p:notesMasterIdLst>
  <p:sldIdLst>
    <p:sldId id="393" r:id="rId9"/>
    <p:sldId id="549" r:id="rId10"/>
    <p:sldId id="308" r:id="rId11"/>
    <p:sldId id="550" r:id="rId12"/>
    <p:sldId id="546" r:id="rId13"/>
    <p:sldId id="551" r:id="rId14"/>
    <p:sldId id="552" r:id="rId15"/>
    <p:sldId id="553" r:id="rId16"/>
    <p:sldId id="556" r:id="rId17"/>
    <p:sldId id="557" r:id="rId18"/>
    <p:sldId id="558" r:id="rId19"/>
    <p:sldId id="559" r:id="rId20"/>
    <p:sldId id="547" r:id="rId21"/>
    <p:sldId id="560" r:id="rId22"/>
    <p:sldId id="561" r:id="rId23"/>
    <p:sldId id="562" r:id="rId24"/>
    <p:sldId id="563" r:id="rId25"/>
    <p:sldId id="564" r:id="rId26"/>
    <p:sldId id="565" r:id="rId27"/>
    <p:sldId id="566" r:id="rId28"/>
    <p:sldId id="567" r:id="rId29"/>
    <p:sldId id="568" r:id="rId30"/>
    <p:sldId id="569" r:id="rId31"/>
    <p:sldId id="570" r:id="rId32"/>
    <p:sldId id="594" r:id="rId33"/>
    <p:sldId id="571" r:id="rId34"/>
    <p:sldId id="572" r:id="rId35"/>
    <p:sldId id="573" r:id="rId36"/>
    <p:sldId id="574" r:id="rId37"/>
    <p:sldId id="575" r:id="rId38"/>
    <p:sldId id="576" r:id="rId39"/>
    <p:sldId id="578" r:id="rId40"/>
    <p:sldId id="577" r:id="rId41"/>
    <p:sldId id="579" r:id="rId42"/>
    <p:sldId id="580" r:id="rId43"/>
    <p:sldId id="581" r:id="rId44"/>
    <p:sldId id="582" r:id="rId45"/>
    <p:sldId id="583" r:id="rId46"/>
    <p:sldId id="584" r:id="rId47"/>
    <p:sldId id="585" r:id="rId48"/>
    <p:sldId id="586" r:id="rId49"/>
    <p:sldId id="595" r:id="rId50"/>
    <p:sldId id="588" r:id="rId51"/>
    <p:sldId id="587" r:id="rId52"/>
    <p:sldId id="593" r:id="rId53"/>
    <p:sldId id="589" r:id="rId54"/>
    <p:sldId id="590" r:id="rId55"/>
    <p:sldId id="596" r:id="rId56"/>
    <p:sldId id="591" r:id="rId57"/>
    <p:sldId id="592" r:id="rId58"/>
    <p:sldId id="541" r:id="rId59"/>
    <p:sldId id="598" r:id="rId60"/>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yPC"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204"/>
        <p:guide pos="2911"/>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5" Type="http://schemas.openxmlformats.org/officeDocument/2006/relationships/commentAuthors" Target="commentAuthors.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notesMaster" Target="notesMasters/notesMaster1.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1268"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11269"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6146" name="幻灯片编号占位符 5"/>
          <p:cNvSpPr>
            <a:spLocks noGrp="1"/>
          </p:cNvSpPr>
          <p:nvPr userDrawn="1"/>
        </p:nvSpPr>
        <p:spPr>
          <a:xfrm>
            <a:off x="8172450" y="6402388"/>
            <a:ext cx="461963" cy="273050"/>
          </a:xfrm>
          <a:prstGeom prst="rect">
            <a:avLst/>
          </a:prstGeom>
          <a:noFill/>
          <a:ln w="9525">
            <a:noFill/>
          </a:ln>
        </p:spPr>
        <p:txBody>
          <a:bodyPr lIns="91440" tIns="45720" rIns="91440" bIns="45720" anchor="ctr"/>
          <a:p>
            <a:pPr lvl="0" algn="r"/>
            <a:fld id="{9A0DB2DC-4C9A-4742-B13C-FB6460FD3503}" type="slidenum">
              <a:rPr lang="zh-CN" altLang="en-US" sz="1200">
                <a:latin typeface="冬青黑体简体中文 W3"/>
                <a:ea typeface="冬青黑体简体中文 W3"/>
              </a:rPr>
            </a:fld>
            <a:endParaRPr lang="zh-CN" altLang="en-US" sz="1200" dirty="0">
              <a:latin typeface="冬青黑体简体中文 W3"/>
              <a:ea typeface="冬青黑体简体中文 W3"/>
            </a:endParaRPr>
          </a:p>
        </p:txBody>
      </p:sp>
      <p:pic>
        <p:nvPicPr>
          <p:cNvPr id="6147" name="图片 7" descr="logo.png"/>
          <p:cNvPicPr>
            <a:picLocks noChangeAspect="1"/>
          </p:cNvPicPr>
          <p:nvPr userDrawn="1"/>
        </p:nvPicPr>
        <p:blipFill>
          <a:blip r:embed="rId2"/>
          <a:stretch>
            <a:fillRect/>
          </a:stretch>
        </p:blipFill>
        <p:spPr>
          <a:xfrm>
            <a:off x="104775" y="6480175"/>
            <a:ext cx="733425" cy="119063"/>
          </a:xfrm>
          <a:prstGeom prst="rect">
            <a:avLst/>
          </a:prstGeom>
          <a:noFill/>
          <a:ln w="9525">
            <a:noFill/>
          </a:ln>
        </p:spPr>
      </p:pic>
      <p:cxnSp>
        <p:nvCxnSpPr>
          <p:cNvPr id="9" name="直线连接符 7"/>
          <p:cNvCxnSpPr/>
          <p:nvPr userDrawn="1"/>
        </p:nvCxnSpPr>
        <p:spPr>
          <a:xfrm flipV="1">
            <a:off x="1060450" y="6597650"/>
            <a:ext cx="7256463" cy="0"/>
          </a:xfrm>
          <a:prstGeom prst="line">
            <a:avLst/>
          </a:prstGeom>
          <a:ln w="12700">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7" name="直接连接符 12"/>
          <p:cNvSpPr/>
          <p:nvPr userDrawn="1"/>
        </p:nvSpPr>
        <p:spPr>
          <a:xfrm>
            <a:off x="2461402" y="558160"/>
            <a:ext cx="6313781" cy="1"/>
          </a:xfrm>
          <a:prstGeom prst="line">
            <a:avLst/>
          </a:prstGeom>
          <a:solidFill>
            <a:schemeClr val="accent1"/>
          </a:solidFill>
          <a:ln>
            <a:solidFill>
              <a:schemeClr val="accent5"/>
            </a:solidFill>
          </a:ln>
        </p:spPr>
        <p:txBody>
          <a:bodyPr lIns="45719" rIns="45719"/>
          <a:lstStyle/>
          <a:p/>
        </p:txBody>
      </p:sp>
      <p:grpSp>
        <p:nvGrpSpPr>
          <p:cNvPr id="10" name="组合 7"/>
          <p:cNvGrpSpPr/>
          <p:nvPr userDrawn="1"/>
        </p:nvGrpSpPr>
        <p:grpSpPr>
          <a:xfrm>
            <a:off x="6864947" y="114901"/>
            <a:ext cx="2144175" cy="442914"/>
            <a:chOff x="0" y="0"/>
            <a:chExt cx="2144174" cy="442912"/>
          </a:xfrm>
        </p:grpSpPr>
        <p:sp>
          <p:nvSpPr>
            <p:cNvPr id="11" name="Freeform 5"/>
            <p:cNvSpPr/>
            <p:nvPr/>
          </p:nvSpPr>
          <p:spPr>
            <a:xfrm>
              <a:off x="965257" y="0"/>
              <a:ext cx="1178918" cy="442913"/>
            </a:xfrm>
            <a:custGeom>
              <a:avLst/>
              <a:gdLst/>
              <a:ahLst/>
              <a:cxnLst>
                <a:cxn ang="0">
                  <a:pos x="wd2" y="hd2"/>
                </a:cxn>
                <a:cxn ang="5400000">
                  <a:pos x="wd2" y="hd2"/>
                </a:cxn>
                <a:cxn ang="10800000">
                  <a:pos x="wd2" y="hd2"/>
                </a:cxn>
                <a:cxn ang="16200000">
                  <a:pos x="wd2" y="hd2"/>
                </a:cxn>
              </a:cxnLst>
              <a:rect l="0" t="0" r="r" b="b"/>
              <a:pathLst>
                <a:path w="21600" h="21600" extrusionOk="0">
                  <a:moveTo>
                    <a:pt x="2625" y="0"/>
                  </a:moveTo>
                  <a:lnTo>
                    <a:pt x="21600" y="0"/>
                  </a:lnTo>
                  <a:lnTo>
                    <a:pt x="18975" y="21600"/>
                  </a:lnTo>
                  <a:lnTo>
                    <a:pt x="0" y="21600"/>
                  </a:lnTo>
                  <a:lnTo>
                    <a:pt x="2625" y="0"/>
                  </a:lnTo>
                  <a:close/>
                </a:path>
              </a:pathLst>
            </a:custGeom>
            <a:solidFill>
              <a:srgbClr val="0071C5"/>
            </a:solidFill>
            <a:ln w="12700" cap="flat">
              <a:noFill/>
              <a:miter lim="400000"/>
            </a:ln>
            <a:effectLst/>
          </p:spPr>
          <p:txBody>
            <a:bodyPr wrap="square" lIns="45719" tIns="45719" rIns="45719" bIns="45719" numCol="1" anchor="t">
              <a:noAutofit/>
            </a:bodyPr>
            <a:lstStyle/>
            <a:p/>
          </p:txBody>
        </p:sp>
        <p:sp>
          <p:nvSpPr>
            <p:cNvPr id="12" name="Freeform 16"/>
            <p:cNvSpPr/>
            <p:nvPr/>
          </p:nvSpPr>
          <p:spPr>
            <a:xfrm>
              <a:off x="642494" y="0"/>
              <a:ext cx="407623"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06B1EE"/>
            </a:solidFill>
            <a:ln w="12700" cap="flat">
              <a:noFill/>
              <a:miter lim="400000"/>
            </a:ln>
            <a:effectLst/>
          </p:spPr>
          <p:txBody>
            <a:bodyPr wrap="square" lIns="45719" tIns="45719" rIns="45719" bIns="45719" numCol="1" anchor="t">
              <a:noAutofit/>
            </a:bodyPr>
            <a:lstStyle/>
            <a:p/>
          </p:txBody>
        </p:sp>
        <p:sp>
          <p:nvSpPr>
            <p:cNvPr id="13" name="Freeform 17"/>
            <p:cNvSpPr/>
            <p:nvPr/>
          </p:nvSpPr>
          <p:spPr>
            <a:xfrm>
              <a:off x="322762" y="0"/>
              <a:ext cx="407622"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03AD55"/>
            </a:solidFill>
            <a:ln w="12700" cap="flat">
              <a:noFill/>
              <a:miter lim="400000"/>
            </a:ln>
            <a:effectLst/>
          </p:spPr>
          <p:txBody>
            <a:bodyPr wrap="square" lIns="45719" tIns="45719" rIns="45719" bIns="45719" numCol="1" anchor="t">
              <a:noAutofit/>
            </a:bodyPr>
            <a:lstStyle/>
            <a:p/>
          </p:txBody>
        </p:sp>
        <p:sp>
          <p:nvSpPr>
            <p:cNvPr id="14" name="Freeform 18"/>
            <p:cNvSpPr/>
            <p:nvPr/>
          </p:nvSpPr>
          <p:spPr>
            <a:xfrm>
              <a:off x="0" y="0"/>
              <a:ext cx="407622"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93D154"/>
            </a:solidFill>
            <a:ln w="12700" cap="flat">
              <a:noFill/>
              <a:miter lim="400000"/>
            </a:ln>
            <a:effectLst/>
          </p:spPr>
          <p:txBody>
            <a:bodyPr wrap="square" lIns="45719" tIns="45719" rIns="45719" bIns="45719" numCol="1" anchor="t">
              <a:noAutofit/>
            </a:bodyPr>
            <a:lstStyle/>
            <a:p/>
          </p:txBody>
        </p:sp>
      </p:grpSp>
      <p:sp>
        <p:nvSpPr>
          <p:cNvPr id="17" name="文本框 16"/>
          <p:cNvSpPr txBox="1"/>
          <p:nvPr userDrawn="1"/>
        </p:nvSpPr>
        <p:spPr>
          <a:xfrm>
            <a:off x="140335" y="114935"/>
            <a:ext cx="2767965" cy="337185"/>
          </a:xfrm>
          <a:prstGeom prst="rect">
            <a:avLst/>
          </a:prstGeom>
          <a:noFill/>
        </p:spPr>
        <p:txBody>
          <a:bodyPr wrap="square" rtlCol="0">
            <a:spAutoFit/>
          </a:bodyPr>
          <a:p>
            <a:r>
              <a:rPr lang="zh-CN" altLang="en-US" sz="1600" b="1">
                <a:latin typeface="微软雅黑" panose="020B0503020204020204" charset="-122"/>
                <a:ea typeface="微软雅黑" panose="020B0503020204020204" charset="-122"/>
              </a:rPr>
              <a:t>无锡威莱斯电子有限公司</a:t>
            </a:r>
            <a:endParaRPr lang="zh-CN" altLang="en-US" sz="1600" b="1">
              <a:latin typeface="微软雅黑" panose="020B0503020204020204" charset="-122"/>
              <a:ea typeface="微软雅黑" panose="020B050302020402020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914400"/>
            <a:ext cx="7349400" cy="2570400"/>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3560400"/>
            <a:ext cx="7349400" cy="1472400"/>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490400"/>
            <a:ext cx="8226900" cy="47592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17145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3848400"/>
            <a:ext cx="5826600" cy="766800"/>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4615200"/>
            <a:ext cx="5826600" cy="867600"/>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501200"/>
            <a:ext cx="3882600" cy="47484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808700" y="1501200"/>
            <a:ext cx="3882600" cy="4748400"/>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429200"/>
            <a:ext cx="40068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854000"/>
            <a:ext cx="4006800" cy="43956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421729"/>
            <a:ext cx="40068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854000"/>
            <a:ext cx="4006800" cy="43956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300" y="1555200"/>
            <a:ext cx="3924808"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762800" y="1555200"/>
            <a:ext cx="3920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3429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6146" name="幻灯片编号占位符 5"/>
          <p:cNvSpPr>
            <a:spLocks noGrp="1"/>
          </p:cNvSpPr>
          <p:nvPr userDrawn="1"/>
        </p:nvSpPr>
        <p:spPr>
          <a:xfrm>
            <a:off x="8172450" y="6402388"/>
            <a:ext cx="461963" cy="273050"/>
          </a:xfrm>
          <a:prstGeom prst="rect">
            <a:avLst/>
          </a:prstGeom>
          <a:noFill/>
          <a:ln w="9525">
            <a:noFill/>
          </a:ln>
        </p:spPr>
        <p:txBody>
          <a:bodyPr lIns="91440" tIns="45720" rIns="91440" bIns="45720" anchor="ctr"/>
          <a:p>
            <a:pPr lvl="0" algn="r"/>
            <a:fld id="{9A0DB2DC-4C9A-4742-B13C-FB6460FD3503}" type="slidenum">
              <a:rPr lang="zh-CN" altLang="en-US" sz="1200">
                <a:latin typeface="冬青黑体简体中文 W3"/>
                <a:ea typeface="冬青黑体简体中文 W3"/>
              </a:rPr>
            </a:fld>
            <a:endParaRPr lang="zh-CN" altLang="en-US" sz="1200" dirty="0">
              <a:latin typeface="冬青黑体简体中文 W3"/>
              <a:ea typeface="冬青黑体简体中文 W3"/>
            </a:endParaRPr>
          </a:p>
        </p:txBody>
      </p:sp>
      <p:pic>
        <p:nvPicPr>
          <p:cNvPr id="6147" name="图片 7" descr="logo.png"/>
          <p:cNvPicPr>
            <a:picLocks noChangeAspect="1"/>
          </p:cNvPicPr>
          <p:nvPr userDrawn="1"/>
        </p:nvPicPr>
        <p:blipFill>
          <a:blip r:embed="rId2"/>
          <a:stretch>
            <a:fillRect/>
          </a:stretch>
        </p:blipFill>
        <p:spPr>
          <a:xfrm>
            <a:off x="104775" y="6480175"/>
            <a:ext cx="733425" cy="119063"/>
          </a:xfrm>
          <a:prstGeom prst="rect">
            <a:avLst/>
          </a:prstGeom>
          <a:noFill/>
          <a:ln w="9525">
            <a:noFill/>
          </a:ln>
        </p:spPr>
      </p:pic>
      <p:cxnSp>
        <p:nvCxnSpPr>
          <p:cNvPr id="9" name="直线连接符 7"/>
          <p:cNvCxnSpPr/>
          <p:nvPr userDrawn="1"/>
        </p:nvCxnSpPr>
        <p:spPr>
          <a:xfrm flipV="1">
            <a:off x="1060450" y="6597650"/>
            <a:ext cx="7256463" cy="0"/>
          </a:xfrm>
          <a:prstGeom prst="line">
            <a:avLst/>
          </a:prstGeom>
          <a:ln w="12700">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标题 1"/>
          <p:cNvSpPr>
            <a:spLocks noGrp="1"/>
          </p:cNvSpPr>
          <p:nvPr userDrawn="1"/>
        </p:nvSpPr>
        <p:spPr>
          <a:xfrm>
            <a:off x="1143000" y="1122363"/>
            <a:ext cx="6858000" cy="2387600"/>
          </a:xfrm>
          <a:prstGeom prst="rect">
            <a:avLst/>
          </a:prstGeom>
          <a:noFill/>
          <a:ln w="9525">
            <a:noFill/>
          </a:ln>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8" name="副标题 2"/>
          <p:cNvSpPr>
            <a:spLocks noGrp="1"/>
          </p:cNvSpPr>
          <p:nvPr userDrawn="1"/>
        </p:nvSpPr>
        <p:spPr>
          <a:xfrm>
            <a:off x="1143000" y="3602038"/>
            <a:ext cx="6858000" cy="1655762"/>
          </a:xfrm>
          <a:prstGeom prst="rect">
            <a:avLst/>
          </a:prstGeom>
          <a:noFill/>
          <a:ln w="9525">
            <a:noFill/>
          </a:ln>
        </p:spPr>
        <p:txBody>
          <a:bodyPr anchor="t"/>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12" name="灯片编号占位符 5"/>
          <p:cNvSpPr>
            <a:spLocks noGrp="1"/>
          </p:cNvSpPr>
          <p:nvPr userDrawn="1"/>
        </p:nvSpPr>
        <p:spPr>
          <a:xfrm>
            <a:off x="6680200" y="6372225"/>
            <a:ext cx="2133600" cy="476250"/>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3" name="直接连接符 12"/>
          <p:cNvSpPr/>
          <p:nvPr userDrawn="1"/>
        </p:nvSpPr>
        <p:spPr>
          <a:xfrm>
            <a:off x="2461402" y="558160"/>
            <a:ext cx="6313781" cy="1"/>
          </a:xfrm>
          <a:prstGeom prst="line">
            <a:avLst/>
          </a:prstGeom>
          <a:solidFill>
            <a:schemeClr val="accent1"/>
          </a:solidFill>
          <a:ln>
            <a:solidFill>
              <a:schemeClr val="accent5"/>
            </a:solidFill>
          </a:ln>
        </p:spPr>
        <p:txBody>
          <a:bodyPr lIns="45719" rIns="45719"/>
          <a:lstStyle/>
          <a:p/>
        </p:txBody>
      </p:sp>
      <p:grpSp>
        <p:nvGrpSpPr>
          <p:cNvPr id="14" name="组合 7"/>
          <p:cNvGrpSpPr/>
          <p:nvPr userDrawn="1"/>
        </p:nvGrpSpPr>
        <p:grpSpPr>
          <a:xfrm>
            <a:off x="6864947" y="114901"/>
            <a:ext cx="2144175" cy="442914"/>
            <a:chOff x="0" y="0"/>
            <a:chExt cx="2144174" cy="442912"/>
          </a:xfrm>
        </p:grpSpPr>
        <p:sp>
          <p:nvSpPr>
            <p:cNvPr id="15" name="Freeform 5"/>
            <p:cNvSpPr/>
            <p:nvPr/>
          </p:nvSpPr>
          <p:spPr>
            <a:xfrm>
              <a:off x="965257" y="0"/>
              <a:ext cx="1178918" cy="442913"/>
            </a:xfrm>
            <a:custGeom>
              <a:avLst/>
              <a:gdLst/>
              <a:ahLst/>
              <a:cxnLst>
                <a:cxn ang="0">
                  <a:pos x="wd2" y="hd2"/>
                </a:cxn>
                <a:cxn ang="5400000">
                  <a:pos x="wd2" y="hd2"/>
                </a:cxn>
                <a:cxn ang="10800000">
                  <a:pos x="wd2" y="hd2"/>
                </a:cxn>
                <a:cxn ang="16200000">
                  <a:pos x="wd2" y="hd2"/>
                </a:cxn>
              </a:cxnLst>
              <a:rect l="0" t="0" r="r" b="b"/>
              <a:pathLst>
                <a:path w="21600" h="21600" extrusionOk="0">
                  <a:moveTo>
                    <a:pt x="2625" y="0"/>
                  </a:moveTo>
                  <a:lnTo>
                    <a:pt x="21600" y="0"/>
                  </a:lnTo>
                  <a:lnTo>
                    <a:pt x="18975" y="21600"/>
                  </a:lnTo>
                  <a:lnTo>
                    <a:pt x="0" y="21600"/>
                  </a:lnTo>
                  <a:lnTo>
                    <a:pt x="2625" y="0"/>
                  </a:lnTo>
                  <a:close/>
                </a:path>
              </a:pathLst>
            </a:custGeom>
            <a:solidFill>
              <a:srgbClr val="0071C5"/>
            </a:solidFill>
            <a:ln w="12700" cap="flat">
              <a:noFill/>
              <a:miter lim="400000"/>
            </a:ln>
            <a:effectLst/>
          </p:spPr>
          <p:txBody>
            <a:bodyPr wrap="square" lIns="45719" tIns="45719" rIns="45719" bIns="45719" numCol="1" anchor="t">
              <a:noAutofit/>
            </a:bodyPr>
            <a:lstStyle/>
            <a:p/>
          </p:txBody>
        </p:sp>
        <p:sp>
          <p:nvSpPr>
            <p:cNvPr id="16" name="Freeform 16"/>
            <p:cNvSpPr/>
            <p:nvPr/>
          </p:nvSpPr>
          <p:spPr>
            <a:xfrm>
              <a:off x="642494" y="0"/>
              <a:ext cx="407623"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06B1EE"/>
            </a:solidFill>
            <a:ln w="12700" cap="flat">
              <a:noFill/>
              <a:miter lim="400000"/>
            </a:ln>
            <a:effectLst/>
          </p:spPr>
          <p:txBody>
            <a:bodyPr wrap="square" lIns="45719" tIns="45719" rIns="45719" bIns="45719" numCol="1" anchor="t">
              <a:noAutofit/>
            </a:bodyPr>
            <a:lstStyle/>
            <a:p/>
          </p:txBody>
        </p:sp>
        <p:sp>
          <p:nvSpPr>
            <p:cNvPr id="17" name="Freeform 17"/>
            <p:cNvSpPr/>
            <p:nvPr/>
          </p:nvSpPr>
          <p:spPr>
            <a:xfrm>
              <a:off x="322762" y="0"/>
              <a:ext cx="407622"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03AD55"/>
            </a:solidFill>
            <a:ln w="12700" cap="flat">
              <a:noFill/>
              <a:miter lim="400000"/>
            </a:ln>
            <a:effectLst/>
          </p:spPr>
          <p:txBody>
            <a:bodyPr wrap="square" lIns="45719" tIns="45719" rIns="45719" bIns="45719" numCol="1" anchor="t">
              <a:noAutofit/>
            </a:bodyPr>
            <a:lstStyle/>
            <a:p/>
          </p:txBody>
        </p:sp>
        <p:sp>
          <p:nvSpPr>
            <p:cNvPr id="18" name="Freeform 18"/>
            <p:cNvSpPr/>
            <p:nvPr/>
          </p:nvSpPr>
          <p:spPr>
            <a:xfrm>
              <a:off x="0" y="0"/>
              <a:ext cx="407622"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93D154"/>
            </a:solidFill>
            <a:ln w="12700" cap="flat">
              <a:noFill/>
              <a:miter lim="400000"/>
            </a:ln>
            <a:effectLst/>
          </p:spPr>
          <p:txBody>
            <a:bodyPr wrap="square" lIns="45719" tIns="45719" rIns="45719" bIns="45719" numCol="1" anchor="t">
              <a:noAutofit/>
            </a:bodyPr>
            <a:lstStyle/>
            <a:p/>
          </p:txBody>
        </p:sp>
      </p:grpSp>
      <p:sp>
        <p:nvSpPr>
          <p:cNvPr id="19" name="文本框 18"/>
          <p:cNvSpPr txBox="1"/>
          <p:nvPr userDrawn="1"/>
        </p:nvSpPr>
        <p:spPr>
          <a:xfrm>
            <a:off x="140335" y="114935"/>
            <a:ext cx="2767965" cy="337185"/>
          </a:xfrm>
          <a:prstGeom prst="rect">
            <a:avLst/>
          </a:prstGeom>
          <a:noFill/>
        </p:spPr>
        <p:txBody>
          <a:bodyPr wrap="square" rtlCol="0">
            <a:spAutoFit/>
          </a:bodyPr>
          <a:p>
            <a:r>
              <a:rPr lang="zh-CN" altLang="en-US" sz="1600" b="1">
                <a:latin typeface="微软雅黑" panose="020B0503020204020204" charset="-122"/>
                <a:ea typeface="微软雅黑" panose="020B0503020204020204" charset="-122"/>
              </a:rPr>
              <a:t>无锡威莱斯电子有限公司</a:t>
            </a:r>
            <a:endParaRPr lang="zh-CN" altLang="en-US" sz="1600" b="1">
              <a:latin typeface="微软雅黑" panose="020B0503020204020204" charset="-122"/>
              <a:ea typeface="微软雅黑" panose="020B050302020402020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914400"/>
            <a:ext cx="783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685800" y="914400"/>
            <a:ext cx="6876900" cy="502920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774000"/>
            <a:ext cx="8229600" cy="5482800"/>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2484000"/>
            <a:ext cx="73494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899100" y="3560400"/>
            <a:ext cx="7349400" cy="471600"/>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914400"/>
            <a:ext cx="7349400" cy="2570400"/>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3560400"/>
            <a:ext cx="7349400" cy="1472400"/>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490400"/>
            <a:ext cx="8226900" cy="47592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17145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3848400"/>
            <a:ext cx="5826600" cy="766800"/>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4615200"/>
            <a:ext cx="5826600" cy="867600"/>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501200"/>
            <a:ext cx="3882600" cy="47484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808700" y="1501200"/>
            <a:ext cx="3882600" cy="4748400"/>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429200"/>
            <a:ext cx="40068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854000"/>
            <a:ext cx="4006800" cy="43956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421729"/>
            <a:ext cx="40068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854000"/>
            <a:ext cx="4006800" cy="43956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300" y="1555200"/>
            <a:ext cx="3924808"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762800" y="1555200"/>
            <a:ext cx="3920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3429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914400"/>
            <a:ext cx="783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685800" y="914400"/>
            <a:ext cx="6876900" cy="502920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774000"/>
            <a:ext cx="8229600" cy="5482800"/>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2484000"/>
            <a:ext cx="73494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899100" y="3560400"/>
            <a:ext cx="7349400" cy="471600"/>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914400"/>
            <a:ext cx="7349400" cy="2570400"/>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3560400"/>
            <a:ext cx="7349400" cy="1472400"/>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490400"/>
            <a:ext cx="8226900" cy="47592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17145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3848400"/>
            <a:ext cx="5826600" cy="766800"/>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4615200"/>
            <a:ext cx="5826600" cy="867600"/>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501200"/>
            <a:ext cx="3882600" cy="474840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808700" y="1501200"/>
            <a:ext cx="3882600" cy="4748400"/>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429200"/>
            <a:ext cx="40068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854000"/>
            <a:ext cx="4006800" cy="43956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421729"/>
            <a:ext cx="40068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854000"/>
            <a:ext cx="4006800" cy="43956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300" y="1555200"/>
            <a:ext cx="3924808"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762800" y="1555200"/>
            <a:ext cx="3920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3429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914400"/>
            <a:ext cx="783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685800" y="914400"/>
            <a:ext cx="6876900" cy="502920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774000"/>
            <a:ext cx="8229600" cy="5482800"/>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2484000"/>
            <a:ext cx="73494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899100" y="3560400"/>
            <a:ext cx="7349400" cy="471600"/>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7170" name="幻灯片编号占位符 5"/>
          <p:cNvSpPr>
            <a:spLocks noGrp="1"/>
          </p:cNvSpPr>
          <p:nvPr userDrawn="1"/>
        </p:nvSpPr>
        <p:spPr>
          <a:xfrm>
            <a:off x="8172450" y="6402388"/>
            <a:ext cx="461963" cy="273050"/>
          </a:xfrm>
          <a:prstGeom prst="rect">
            <a:avLst/>
          </a:prstGeom>
          <a:noFill/>
          <a:ln w="9525">
            <a:noFill/>
          </a:ln>
        </p:spPr>
        <p:txBody>
          <a:bodyPr lIns="91440" tIns="45720" rIns="91440" bIns="45720" anchor="ctr"/>
          <a:p>
            <a:pPr lvl="0" algn="r"/>
            <a:fld id="{9A0DB2DC-4C9A-4742-B13C-FB6460FD3503}" type="slidenum">
              <a:rPr lang="zh-CN" altLang="en-US" sz="1200">
                <a:latin typeface="冬青黑体简体中文 W3"/>
                <a:ea typeface="冬青黑体简体中文 W3"/>
              </a:rPr>
            </a:fld>
            <a:endParaRPr lang="zh-CN" altLang="en-US" sz="1200" dirty="0">
              <a:latin typeface="冬青黑体简体中文 W3"/>
              <a:ea typeface="冬青黑体简体中文 W3"/>
            </a:endParaRPr>
          </a:p>
        </p:txBody>
      </p:sp>
      <p:pic>
        <p:nvPicPr>
          <p:cNvPr id="7171" name="图片 7" descr="logo.png"/>
          <p:cNvPicPr>
            <a:picLocks noChangeAspect="1"/>
          </p:cNvPicPr>
          <p:nvPr userDrawn="1"/>
        </p:nvPicPr>
        <p:blipFill>
          <a:blip r:embed="rId2"/>
          <a:stretch>
            <a:fillRect/>
          </a:stretch>
        </p:blipFill>
        <p:spPr>
          <a:xfrm>
            <a:off x="104775" y="6480175"/>
            <a:ext cx="733425" cy="119063"/>
          </a:xfrm>
          <a:prstGeom prst="rect">
            <a:avLst/>
          </a:prstGeom>
          <a:noFill/>
          <a:ln w="9525">
            <a:noFill/>
          </a:ln>
        </p:spPr>
      </p:pic>
      <p:cxnSp>
        <p:nvCxnSpPr>
          <p:cNvPr id="9" name="直线连接符 7"/>
          <p:cNvCxnSpPr/>
          <p:nvPr userDrawn="1"/>
        </p:nvCxnSpPr>
        <p:spPr>
          <a:xfrm flipV="1">
            <a:off x="1060450" y="6597650"/>
            <a:ext cx="7256463" cy="0"/>
          </a:xfrm>
          <a:prstGeom prst="line">
            <a:avLst/>
          </a:prstGeom>
          <a:ln w="12700">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9218" name="幻灯片编号占位符 5"/>
          <p:cNvSpPr>
            <a:spLocks noGrp="1"/>
          </p:cNvSpPr>
          <p:nvPr userDrawn="1"/>
        </p:nvSpPr>
        <p:spPr>
          <a:xfrm>
            <a:off x="8172450" y="6402388"/>
            <a:ext cx="461963" cy="273050"/>
          </a:xfrm>
          <a:prstGeom prst="rect">
            <a:avLst/>
          </a:prstGeom>
          <a:noFill/>
          <a:ln w="9525">
            <a:noFill/>
          </a:ln>
        </p:spPr>
        <p:txBody>
          <a:bodyPr lIns="91440" tIns="45720" rIns="91440" bIns="45720" anchor="ctr"/>
          <a:p>
            <a:pPr lvl="0" algn="r"/>
            <a:fld id="{9A0DB2DC-4C9A-4742-B13C-FB6460FD3503}" type="slidenum">
              <a:rPr lang="zh-CN" altLang="en-US" sz="1200">
                <a:latin typeface="冬青黑体简体中文 W3"/>
                <a:ea typeface="冬青黑体简体中文 W3"/>
              </a:rPr>
            </a:fld>
            <a:endParaRPr lang="zh-CN" altLang="en-US" sz="1200" dirty="0">
              <a:latin typeface="冬青黑体简体中文 W3"/>
              <a:ea typeface="冬青黑体简体中文 W3"/>
            </a:endParaRPr>
          </a:p>
        </p:txBody>
      </p:sp>
      <p:pic>
        <p:nvPicPr>
          <p:cNvPr id="9219" name="图片 7" descr="logo.png"/>
          <p:cNvPicPr>
            <a:picLocks noChangeAspect="1"/>
          </p:cNvPicPr>
          <p:nvPr userDrawn="1"/>
        </p:nvPicPr>
        <p:blipFill>
          <a:blip r:embed="rId2"/>
          <a:stretch>
            <a:fillRect/>
          </a:stretch>
        </p:blipFill>
        <p:spPr>
          <a:xfrm>
            <a:off x="104775" y="6480175"/>
            <a:ext cx="733425" cy="119063"/>
          </a:xfrm>
          <a:prstGeom prst="rect">
            <a:avLst/>
          </a:prstGeom>
          <a:noFill/>
          <a:ln w="9525">
            <a:noFill/>
          </a:ln>
        </p:spPr>
      </p:pic>
      <p:cxnSp>
        <p:nvCxnSpPr>
          <p:cNvPr id="9" name="直线连接符 7"/>
          <p:cNvCxnSpPr/>
          <p:nvPr userDrawn="1"/>
        </p:nvCxnSpPr>
        <p:spPr>
          <a:xfrm flipV="1">
            <a:off x="1060450" y="6597650"/>
            <a:ext cx="7256463" cy="0"/>
          </a:xfrm>
          <a:prstGeom prst="line">
            <a:avLst/>
          </a:prstGeom>
          <a:ln w="12700">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6146" name="幻灯片编号占位符 5"/>
          <p:cNvSpPr>
            <a:spLocks noGrp="1"/>
          </p:cNvSpPr>
          <p:nvPr userDrawn="1"/>
        </p:nvSpPr>
        <p:spPr>
          <a:xfrm>
            <a:off x="8172450" y="6402388"/>
            <a:ext cx="461963" cy="273050"/>
          </a:xfrm>
          <a:prstGeom prst="rect">
            <a:avLst/>
          </a:prstGeom>
          <a:noFill/>
          <a:ln w="9525">
            <a:noFill/>
          </a:ln>
        </p:spPr>
        <p:txBody>
          <a:bodyPr lIns="91440" tIns="45720" rIns="91440" bIns="45720" anchor="ctr"/>
          <a:p>
            <a:pPr lvl="0" algn="r"/>
            <a:fld id="{9A0DB2DC-4C9A-4742-B13C-FB6460FD3503}" type="slidenum">
              <a:rPr lang="zh-CN" altLang="en-US" sz="1200">
                <a:latin typeface="冬青黑体简体中文 W3"/>
                <a:ea typeface="冬青黑体简体中文 W3"/>
              </a:rPr>
            </a:fld>
            <a:endParaRPr lang="zh-CN" altLang="en-US" sz="1200" dirty="0">
              <a:latin typeface="冬青黑体简体中文 W3"/>
              <a:ea typeface="冬青黑体简体中文 W3"/>
            </a:endParaRPr>
          </a:p>
        </p:txBody>
      </p:sp>
      <p:pic>
        <p:nvPicPr>
          <p:cNvPr id="6147" name="图片 7" descr="logo.png"/>
          <p:cNvPicPr>
            <a:picLocks noChangeAspect="1"/>
          </p:cNvPicPr>
          <p:nvPr userDrawn="1"/>
        </p:nvPicPr>
        <p:blipFill>
          <a:blip r:embed="rId2"/>
          <a:stretch>
            <a:fillRect/>
          </a:stretch>
        </p:blipFill>
        <p:spPr>
          <a:xfrm>
            <a:off x="104775" y="6480175"/>
            <a:ext cx="733425" cy="119063"/>
          </a:xfrm>
          <a:prstGeom prst="rect">
            <a:avLst/>
          </a:prstGeom>
          <a:noFill/>
          <a:ln w="9525">
            <a:noFill/>
          </a:ln>
        </p:spPr>
      </p:pic>
      <p:cxnSp>
        <p:nvCxnSpPr>
          <p:cNvPr id="9" name="直线连接符 7"/>
          <p:cNvCxnSpPr/>
          <p:nvPr userDrawn="1"/>
        </p:nvCxnSpPr>
        <p:spPr>
          <a:xfrm flipV="1">
            <a:off x="1060450" y="6597650"/>
            <a:ext cx="7256463" cy="0"/>
          </a:xfrm>
          <a:prstGeom prst="line">
            <a:avLst/>
          </a:prstGeom>
          <a:ln w="12700">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7" name="直接连接符 12"/>
          <p:cNvSpPr/>
          <p:nvPr userDrawn="1"/>
        </p:nvSpPr>
        <p:spPr>
          <a:xfrm>
            <a:off x="2461402" y="558160"/>
            <a:ext cx="6313781" cy="1"/>
          </a:xfrm>
          <a:prstGeom prst="line">
            <a:avLst/>
          </a:prstGeom>
          <a:solidFill>
            <a:schemeClr val="accent1"/>
          </a:solidFill>
          <a:ln>
            <a:solidFill>
              <a:schemeClr val="accent5"/>
            </a:solidFill>
          </a:ln>
        </p:spPr>
        <p:txBody>
          <a:bodyPr lIns="45719" rIns="45719"/>
          <a:lstStyle/>
          <a:p/>
        </p:txBody>
      </p:sp>
      <p:grpSp>
        <p:nvGrpSpPr>
          <p:cNvPr id="10" name="组合 7"/>
          <p:cNvGrpSpPr/>
          <p:nvPr userDrawn="1"/>
        </p:nvGrpSpPr>
        <p:grpSpPr>
          <a:xfrm>
            <a:off x="6864947" y="114901"/>
            <a:ext cx="2144175" cy="442914"/>
            <a:chOff x="0" y="0"/>
            <a:chExt cx="2144174" cy="442912"/>
          </a:xfrm>
        </p:grpSpPr>
        <p:sp>
          <p:nvSpPr>
            <p:cNvPr id="11" name="Freeform 5"/>
            <p:cNvSpPr/>
            <p:nvPr/>
          </p:nvSpPr>
          <p:spPr>
            <a:xfrm>
              <a:off x="965257" y="0"/>
              <a:ext cx="1178918" cy="442913"/>
            </a:xfrm>
            <a:custGeom>
              <a:avLst/>
              <a:gdLst/>
              <a:ahLst/>
              <a:cxnLst>
                <a:cxn ang="0">
                  <a:pos x="wd2" y="hd2"/>
                </a:cxn>
                <a:cxn ang="5400000">
                  <a:pos x="wd2" y="hd2"/>
                </a:cxn>
                <a:cxn ang="10800000">
                  <a:pos x="wd2" y="hd2"/>
                </a:cxn>
                <a:cxn ang="16200000">
                  <a:pos x="wd2" y="hd2"/>
                </a:cxn>
              </a:cxnLst>
              <a:rect l="0" t="0" r="r" b="b"/>
              <a:pathLst>
                <a:path w="21600" h="21600" extrusionOk="0">
                  <a:moveTo>
                    <a:pt x="2625" y="0"/>
                  </a:moveTo>
                  <a:lnTo>
                    <a:pt x="21600" y="0"/>
                  </a:lnTo>
                  <a:lnTo>
                    <a:pt x="18975" y="21600"/>
                  </a:lnTo>
                  <a:lnTo>
                    <a:pt x="0" y="21600"/>
                  </a:lnTo>
                  <a:lnTo>
                    <a:pt x="2625" y="0"/>
                  </a:lnTo>
                  <a:close/>
                </a:path>
              </a:pathLst>
            </a:custGeom>
            <a:solidFill>
              <a:srgbClr val="0071C5"/>
            </a:solidFill>
            <a:ln w="12700" cap="flat">
              <a:noFill/>
              <a:miter lim="400000"/>
            </a:ln>
            <a:effectLst/>
          </p:spPr>
          <p:txBody>
            <a:bodyPr wrap="square" lIns="45719" tIns="45719" rIns="45719" bIns="45719" numCol="1" anchor="t">
              <a:noAutofit/>
            </a:bodyPr>
            <a:lstStyle/>
            <a:p/>
          </p:txBody>
        </p:sp>
        <p:sp>
          <p:nvSpPr>
            <p:cNvPr id="12" name="Freeform 16"/>
            <p:cNvSpPr/>
            <p:nvPr/>
          </p:nvSpPr>
          <p:spPr>
            <a:xfrm>
              <a:off x="642494" y="0"/>
              <a:ext cx="407623"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06B1EE"/>
            </a:solidFill>
            <a:ln w="12700" cap="flat">
              <a:noFill/>
              <a:miter lim="400000"/>
            </a:ln>
            <a:effectLst/>
          </p:spPr>
          <p:txBody>
            <a:bodyPr wrap="square" lIns="45719" tIns="45719" rIns="45719" bIns="45719" numCol="1" anchor="t">
              <a:noAutofit/>
            </a:bodyPr>
            <a:lstStyle/>
            <a:p/>
          </p:txBody>
        </p:sp>
        <p:sp>
          <p:nvSpPr>
            <p:cNvPr id="13" name="Freeform 17"/>
            <p:cNvSpPr/>
            <p:nvPr/>
          </p:nvSpPr>
          <p:spPr>
            <a:xfrm>
              <a:off x="322762" y="0"/>
              <a:ext cx="407622"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03AD55"/>
            </a:solidFill>
            <a:ln w="12700" cap="flat">
              <a:noFill/>
              <a:miter lim="400000"/>
            </a:ln>
            <a:effectLst/>
          </p:spPr>
          <p:txBody>
            <a:bodyPr wrap="square" lIns="45719" tIns="45719" rIns="45719" bIns="45719" numCol="1" anchor="t">
              <a:noAutofit/>
            </a:bodyPr>
            <a:lstStyle/>
            <a:p/>
          </p:txBody>
        </p:sp>
        <p:sp>
          <p:nvSpPr>
            <p:cNvPr id="14" name="Freeform 18"/>
            <p:cNvSpPr/>
            <p:nvPr/>
          </p:nvSpPr>
          <p:spPr>
            <a:xfrm>
              <a:off x="0" y="0"/>
              <a:ext cx="407622"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93D154"/>
            </a:solidFill>
            <a:ln w="12700" cap="flat">
              <a:noFill/>
              <a:miter lim="400000"/>
            </a:ln>
            <a:effectLst/>
          </p:spPr>
          <p:txBody>
            <a:bodyPr wrap="square" lIns="45719" tIns="45719" rIns="45719" bIns="45719" numCol="1" anchor="t">
              <a:noAutofit/>
            </a:bodyPr>
            <a:lstStyle/>
            <a:p/>
          </p:txBody>
        </p:sp>
      </p:grpSp>
      <p:sp>
        <p:nvSpPr>
          <p:cNvPr id="17" name="文本框 16"/>
          <p:cNvSpPr txBox="1"/>
          <p:nvPr userDrawn="1"/>
        </p:nvSpPr>
        <p:spPr>
          <a:xfrm>
            <a:off x="140335" y="114935"/>
            <a:ext cx="2767965" cy="337185"/>
          </a:xfrm>
          <a:prstGeom prst="rect">
            <a:avLst/>
          </a:prstGeom>
          <a:noFill/>
        </p:spPr>
        <p:txBody>
          <a:bodyPr wrap="square" rtlCol="0">
            <a:spAutoFit/>
          </a:bodyPr>
          <a:p>
            <a:r>
              <a:rPr lang="zh-CN" altLang="en-US" sz="1600" b="1">
                <a:latin typeface="微软雅黑" panose="020B0503020204020204" charset="-122"/>
                <a:ea typeface="微软雅黑" panose="020B0503020204020204" charset="-122"/>
              </a:rPr>
              <a:t>无锡威莱斯电子有限公司</a:t>
            </a:r>
            <a:endParaRPr lang="zh-CN" altLang="en-US" sz="1600" b="1">
              <a:latin typeface="微软雅黑" panose="020B0503020204020204" charset="-122"/>
              <a:ea typeface="微软雅黑" panose="020B0503020204020204" charset="-122"/>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6146" name="幻灯片编号占位符 5"/>
          <p:cNvSpPr>
            <a:spLocks noGrp="1"/>
          </p:cNvSpPr>
          <p:nvPr userDrawn="1"/>
        </p:nvSpPr>
        <p:spPr>
          <a:xfrm>
            <a:off x="8172450" y="6402388"/>
            <a:ext cx="461963" cy="273050"/>
          </a:xfrm>
          <a:prstGeom prst="rect">
            <a:avLst/>
          </a:prstGeom>
          <a:noFill/>
          <a:ln w="9525">
            <a:noFill/>
          </a:ln>
        </p:spPr>
        <p:txBody>
          <a:bodyPr lIns="91440" tIns="45720" rIns="91440" bIns="45720" anchor="ctr"/>
          <a:p>
            <a:pPr lvl="0" algn="r"/>
            <a:fld id="{9A0DB2DC-4C9A-4742-B13C-FB6460FD3503}" type="slidenum">
              <a:rPr lang="zh-CN" altLang="en-US" sz="1200">
                <a:latin typeface="冬青黑体简体中文 W3"/>
                <a:ea typeface="冬青黑体简体中文 W3"/>
              </a:rPr>
            </a:fld>
            <a:endParaRPr lang="zh-CN" altLang="en-US" sz="1200" dirty="0">
              <a:latin typeface="冬青黑体简体中文 W3"/>
              <a:ea typeface="冬青黑体简体中文 W3"/>
            </a:endParaRPr>
          </a:p>
        </p:txBody>
      </p:sp>
      <p:pic>
        <p:nvPicPr>
          <p:cNvPr id="6147" name="图片 7" descr="logo.png"/>
          <p:cNvPicPr>
            <a:picLocks noChangeAspect="1"/>
          </p:cNvPicPr>
          <p:nvPr userDrawn="1"/>
        </p:nvPicPr>
        <p:blipFill>
          <a:blip r:embed="rId2"/>
          <a:stretch>
            <a:fillRect/>
          </a:stretch>
        </p:blipFill>
        <p:spPr>
          <a:xfrm>
            <a:off x="104775" y="6480175"/>
            <a:ext cx="733425" cy="119063"/>
          </a:xfrm>
          <a:prstGeom prst="rect">
            <a:avLst/>
          </a:prstGeom>
          <a:noFill/>
          <a:ln w="9525">
            <a:noFill/>
          </a:ln>
        </p:spPr>
      </p:pic>
      <p:cxnSp>
        <p:nvCxnSpPr>
          <p:cNvPr id="9" name="直线连接符 7"/>
          <p:cNvCxnSpPr/>
          <p:nvPr userDrawn="1"/>
        </p:nvCxnSpPr>
        <p:spPr>
          <a:xfrm flipV="1">
            <a:off x="1060450" y="6597650"/>
            <a:ext cx="7256463" cy="0"/>
          </a:xfrm>
          <a:prstGeom prst="line">
            <a:avLst/>
          </a:prstGeom>
          <a:ln w="12700">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标题 1"/>
          <p:cNvSpPr>
            <a:spLocks noGrp="1"/>
          </p:cNvSpPr>
          <p:nvPr userDrawn="1"/>
        </p:nvSpPr>
        <p:spPr>
          <a:xfrm>
            <a:off x="1143000" y="1122363"/>
            <a:ext cx="6858000" cy="2387600"/>
          </a:xfrm>
          <a:prstGeom prst="rect">
            <a:avLst/>
          </a:prstGeom>
          <a:noFill/>
          <a:ln w="9525">
            <a:noFill/>
          </a:ln>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8" name="副标题 2"/>
          <p:cNvSpPr>
            <a:spLocks noGrp="1"/>
          </p:cNvSpPr>
          <p:nvPr userDrawn="1"/>
        </p:nvSpPr>
        <p:spPr>
          <a:xfrm>
            <a:off x="1143000" y="3602038"/>
            <a:ext cx="6858000" cy="1655762"/>
          </a:xfrm>
          <a:prstGeom prst="rect">
            <a:avLst/>
          </a:prstGeom>
          <a:noFill/>
          <a:ln w="9525">
            <a:noFill/>
          </a:ln>
        </p:spPr>
        <p:txBody>
          <a:bodyPr anchor="t"/>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12" name="灯片编号占位符 5"/>
          <p:cNvSpPr>
            <a:spLocks noGrp="1"/>
          </p:cNvSpPr>
          <p:nvPr userDrawn="1"/>
        </p:nvSpPr>
        <p:spPr>
          <a:xfrm>
            <a:off x="6680200" y="6372225"/>
            <a:ext cx="2133600" cy="476250"/>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3" name="直接连接符 12"/>
          <p:cNvSpPr/>
          <p:nvPr userDrawn="1"/>
        </p:nvSpPr>
        <p:spPr>
          <a:xfrm>
            <a:off x="2461402" y="558160"/>
            <a:ext cx="6313781" cy="1"/>
          </a:xfrm>
          <a:prstGeom prst="line">
            <a:avLst/>
          </a:prstGeom>
          <a:solidFill>
            <a:schemeClr val="accent1"/>
          </a:solidFill>
          <a:ln>
            <a:solidFill>
              <a:schemeClr val="accent5"/>
            </a:solidFill>
          </a:ln>
        </p:spPr>
        <p:txBody>
          <a:bodyPr lIns="45719" rIns="45719"/>
          <a:lstStyle/>
          <a:p/>
        </p:txBody>
      </p:sp>
      <p:grpSp>
        <p:nvGrpSpPr>
          <p:cNvPr id="14" name="组合 7"/>
          <p:cNvGrpSpPr/>
          <p:nvPr userDrawn="1"/>
        </p:nvGrpSpPr>
        <p:grpSpPr>
          <a:xfrm>
            <a:off x="6864947" y="114901"/>
            <a:ext cx="2144175" cy="442914"/>
            <a:chOff x="0" y="0"/>
            <a:chExt cx="2144174" cy="442912"/>
          </a:xfrm>
        </p:grpSpPr>
        <p:sp>
          <p:nvSpPr>
            <p:cNvPr id="15" name="Freeform 5"/>
            <p:cNvSpPr/>
            <p:nvPr/>
          </p:nvSpPr>
          <p:spPr>
            <a:xfrm>
              <a:off x="965257" y="0"/>
              <a:ext cx="1178918" cy="442913"/>
            </a:xfrm>
            <a:custGeom>
              <a:avLst/>
              <a:gdLst/>
              <a:ahLst/>
              <a:cxnLst>
                <a:cxn ang="0">
                  <a:pos x="wd2" y="hd2"/>
                </a:cxn>
                <a:cxn ang="5400000">
                  <a:pos x="wd2" y="hd2"/>
                </a:cxn>
                <a:cxn ang="10800000">
                  <a:pos x="wd2" y="hd2"/>
                </a:cxn>
                <a:cxn ang="16200000">
                  <a:pos x="wd2" y="hd2"/>
                </a:cxn>
              </a:cxnLst>
              <a:rect l="0" t="0" r="r" b="b"/>
              <a:pathLst>
                <a:path w="21600" h="21600" extrusionOk="0">
                  <a:moveTo>
                    <a:pt x="2625" y="0"/>
                  </a:moveTo>
                  <a:lnTo>
                    <a:pt x="21600" y="0"/>
                  </a:lnTo>
                  <a:lnTo>
                    <a:pt x="18975" y="21600"/>
                  </a:lnTo>
                  <a:lnTo>
                    <a:pt x="0" y="21600"/>
                  </a:lnTo>
                  <a:lnTo>
                    <a:pt x="2625" y="0"/>
                  </a:lnTo>
                  <a:close/>
                </a:path>
              </a:pathLst>
            </a:custGeom>
            <a:solidFill>
              <a:srgbClr val="0071C5"/>
            </a:solidFill>
            <a:ln w="12700" cap="flat">
              <a:noFill/>
              <a:miter lim="400000"/>
            </a:ln>
            <a:effectLst/>
          </p:spPr>
          <p:txBody>
            <a:bodyPr wrap="square" lIns="45719" tIns="45719" rIns="45719" bIns="45719" numCol="1" anchor="t">
              <a:noAutofit/>
            </a:bodyPr>
            <a:lstStyle/>
            <a:p/>
          </p:txBody>
        </p:sp>
        <p:sp>
          <p:nvSpPr>
            <p:cNvPr id="16" name="Freeform 16"/>
            <p:cNvSpPr/>
            <p:nvPr/>
          </p:nvSpPr>
          <p:spPr>
            <a:xfrm>
              <a:off x="642494" y="0"/>
              <a:ext cx="407623"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06B1EE"/>
            </a:solidFill>
            <a:ln w="12700" cap="flat">
              <a:noFill/>
              <a:miter lim="400000"/>
            </a:ln>
            <a:effectLst/>
          </p:spPr>
          <p:txBody>
            <a:bodyPr wrap="square" lIns="45719" tIns="45719" rIns="45719" bIns="45719" numCol="1" anchor="t">
              <a:noAutofit/>
            </a:bodyPr>
            <a:lstStyle/>
            <a:p/>
          </p:txBody>
        </p:sp>
        <p:sp>
          <p:nvSpPr>
            <p:cNvPr id="17" name="Freeform 17"/>
            <p:cNvSpPr/>
            <p:nvPr/>
          </p:nvSpPr>
          <p:spPr>
            <a:xfrm>
              <a:off x="322762" y="0"/>
              <a:ext cx="407622"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03AD55"/>
            </a:solidFill>
            <a:ln w="12700" cap="flat">
              <a:noFill/>
              <a:miter lim="400000"/>
            </a:ln>
            <a:effectLst/>
          </p:spPr>
          <p:txBody>
            <a:bodyPr wrap="square" lIns="45719" tIns="45719" rIns="45719" bIns="45719" numCol="1" anchor="t">
              <a:noAutofit/>
            </a:bodyPr>
            <a:lstStyle/>
            <a:p/>
          </p:txBody>
        </p:sp>
        <p:sp>
          <p:nvSpPr>
            <p:cNvPr id="18" name="Freeform 18"/>
            <p:cNvSpPr/>
            <p:nvPr/>
          </p:nvSpPr>
          <p:spPr>
            <a:xfrm>
              <a:off x="0" y="0"/>
              <a:ext cx="407622"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93D154"/>
            </a:solidFill>
            <a:ln w="12700" cap="flat">
              <a:noFill/>
              <a:miter lim="400000"/>
            </a:ln>
            <a:effectLst/>
          </p:spPr>
          <p:txBody>
            <a:bodyPr wrap="square" lIns="45719" tIns="45719" rIns="45719" bIns="45719" numCol="1" anchor="t">
              <a:noAutofit/>
            </a:bodyPr>
            <a:lstStyle/>
            <a:p/>
          </p:txBody>
        </p:sp>
      </p:grpSp>
      <p:sp>
        <p:nvSpPr>
          <p:cNvPr id="19" name="文本框 18"/>
          <p:cNvSpPr txBox="1"/>
          <p:nvPr userDrawn="1"/>
        </p:nvSpPr>
        <p:spPr>
          <a:xfrm>
            <a:off x="140335" y="114935"/>
            <a:ext cx="2767965" cy="337185"/>
          </a:xfrm>
          <a:prstGeom prst="rect">
            <a:avLst/>
          </a:prstGeom>
          <a:noFill/>
        </p:spPr>
        <p:txBody>
          <a:bodyPr wrap="square" rtlCol="0">
            <a:spAutoFit/>
          </a:bodyPr>
          <a:p>
            <a:r>
              <a:rPr lang="zh-CN" altLang="en-US" sz="1600" b="1">
                <a:latin typeface="微软雅黑" panose="020B0503020204020204" charset="-122"/>
                <a:ea typeface="微软雅黑" panose="020B0503020204020204" charset="-122"/>
              </a:rPr>
              <a:t>无锡威莱斯电子有限公司</a:t>
            </a:r>
            <a:endParaRPr lang="zh-CN" altLang="en-US" sz="1600" b="1">
              <a:latin typeface="微软雅黑" panose="020B0503020204020204" charset="-122"/>
              <a:ea typeface="微软雅黑" panose="020B0503020204020204" charset="-122"/>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8" Type="http://schemas.openxmlformats.org/officeDocument/2006/relationships/theme" Target="../theme/theme3.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8" Type="http://schemas.openxmlformats.org/officeDocument/2006/relationships/theme" Target="../theme/theme4.xml"/><Relationship Id="rId17" Type="http://schemas.openxmlformats.org/officeDocument/2006/relationships/tags" Target="../tags/tag186.xml"/><Relationship Id="rId16" Type="http://schemas.openxmlformats.org/officeDocument/2006/relationships/tags" Target="../tags/tag185.xml"/><Relationship Id="rId15" Type="http://schemas.openxmlformats.org/officeDocument/2006/relationships/tags" Target="../tags/tag18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6314400"/>
            <a:ext cx="2025000" cy="3168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14400"/>
            <a:ext cx="2970000" cy="3168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658200" y="6314400"/>
            <a:ext cx="2025000" cy="3168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6314400"/>
            <a:ext cx="2025000" cy="3168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14400"/>
            <a:ext cx="2970000" cy="3168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658200" y="6314400"/>
            <a:ext cx="2025000" cy="3168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6314400"/>
            <a:ext cx="2025000" cy="3168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14400"/>
            <a:ext cx="2970000" cy="3168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658200" y="6314400"/>
            <a:ext cx="2025000" cy="3168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2051" name="文本占位符 1026"/>
          <p:cNvSpPr>
            <a:spLocks noGrp="1"/>
          </p:cNvSpPr>
          <p:nvPr>
            <p:ph type="body"/>
          </p:nvPr>
        </p:nvSpPr>
        <p:spPr>
          <a:xfrm>
            <a:off x="457200" y="1600200"/>
            <a:ext cx="82296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4099" name="文本占位符 1026"/>
          <p:cNvSpPr>
            <a:spLocks noGrp="1"/>
          </p:cNvSpPr>
          <p:nvPr>
            <p:ph type="body"/>
          </p:nvPr>
        </p:nvSpPr>
        <p:spPr>
          <a:xfrm>
            <a:off x="457200" y="1600200"/>
            <a:ext cx="82296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p>
            <a:pPr lvl="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18.png"/><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20.png"/><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22.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24.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26.png"/><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tags" Target="../tags/tag188.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67.xml"/><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tags" Target="../tags/tag189.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67.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tags" Target="../tags/tag19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40.png"/><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27305"/>
            <a:ext cx="9144000" cy="6912610"/>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12ee86a163f33186332edf53fb54f48"/>
          <p:cNvPicPr>
            <a:picLocks noChangeAspect="1"/>
          </p:cNvPicPr>
          <p:nvPr/>
        </p:nvPicPr>
        <p:blipFill>
          <a:blip r:embed="rId1"/>
          <a:stretch>
            <a:fillRect/>
          </a:stretch>
        </p:blipFill>
        <p:spPr>
          <a:xfrm>
            <a:off x="1175385" y="1371600"/>
            <a:ext cx="6637020" cy="2116455"/>
          </a:xfrm>
          <a:prstGeom prst="rect">
            <a:avLst/>
          </a:prstGeom>
        </p:spPr>
      </p:pic>
      <p:sp>
        <p:nvSpPr>
          <p:cNvPr id="17" name="文本框 16"/>
          <p:cNvSpPr txBox="1"/>
          <p:nvPr userDrawn="1"/>
        </p:nvSpPr>
        <p:spPr>
          <a:xfrm>
            <a:off x="6035675" y="5967095"/>
            <a:ext cx="2767965" cy="368300"/>
          </a:xfrm>
          <a:prstGeom prst="rect">
            <a:avLst/>
          </a:prstGeom>
          <a:noFill/>
        </p:spPr>
        <p:txBody>
          <a:bodyPr wrap="square" rtlCol="0">
            <a:spAutoFit/>
          </a:bodyPr>
          <a:p>
            <a:r>
              <a:rPr lang="zh-CN" altLang="en-US" b="1">
                <a:solidFill>
                  <a:schemeClr val="tx1"/>
                </a:solidFill>
                <a:latin typeface="微软雅黑" panose="020B0503020204020204" charset="-122"/>
                <a:ea typeface="微软雅黑" panose="020B0503020204020204" charset="-122"/>
              </a:rPr>
              <a:t>无锡威莱斯电子有限公司</a:t>
            </a:r>
            <a:endParaRPr lang="zh-CN" altLang="en-US" b="1">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741045" y="4191635"/>
            <a:ext cx="7954010" cy="5219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pPr marL="0" marR="0" indent="0" algn="ctr" defTabSz="914400" rtl="0" eaLnBrk="1" fontAlgn="base" latinLnBrk="0" hangingPunct="1">
              <a:lnSpc>
                <a:spcPct val="100000"/>
              </a:lnSpc>
              <a:spcBef>
                <a:spcPct val="20000"/>
              </a:spcBef>
              <a:spcAft>
                <a:spcPct val="0"/>
              </a:spcAft>
              <a:buClrTx/>
              <a:buSzTx/>
              <a:buFontTx/>
              <a:buNone/>
            </a:pPr>
            <a:r>
              <a:rPr lang="en-US" altLang="zh-CN" sz="2800" b="1" spc="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Black" panose="020B0A04020102020204" charset="0"/>
                <a:sym typeface="方正兰亭黑_GBK" pitchFamily="2" charset="-122"/>
              </a:rPr>
              <a:t>User's manual of Guiding Gui</a:t>
            </a:r>
            <a:endParaRPr lang="en-US" altLang="zh-CN" sz="2800" b="1" spc="6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Arial Black" panose="020B0A04020102020204" charset="0"/>
              <a:sym typeface="方正兰亭黑_GBK" pitchFamily="2" charset="-122"/>
            </a:endParaRPr>
          </a:p>
        </p:txBody>
      </p:sp>
      <p:sp>
        <p:nvSpPr>
          <p:cNvPr id="13" name="矩形 12"/>
          <p:cNvSpPr/>
          <p:nvPr/>
        </p:nvSpPr>
        <p:spPr>
          <a:xfrm>
            <a:off x="0" y="-26670"/>
            <a:ext cx="1821815" cy="54800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Picture 4" descr="C:\Users\wch\Desktop\微信图片_201711091507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49160"/>
            <a:ext cx="1456267" cy="2404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06115" y="90170"/>
            <a:ext cx="4233545" cy="82994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dirty="0">
                <a:solidFill>
                  <a:srgbClr val="262626"/>
                </a:solidFill>
                <a:sym typeface="Arial" panose="020B0604020202020204" pitchFamily="34" charset="0"/>
              </a:rPr>
              <a:t>RT</a:t>
            </a:r>
            <a:r>
              <a:rPr lang="zh-CN" altLang="en-US" sz="1600" b="1" dirty="0">
                <a:solidFill>
                  <a:srgbClr val="262626"/>
                </a:solidFill>
                <a:sym typeface="Arial" panose="020B0604020202020204" pitchFamily="34" charset="0"/>
              </a:rPr>
              <a:t>原理说明</a:t>
            </a:r>
            <a:r>
              <a:rPr lang="zh-CN" altLang="zh-CN" sz="1600" b="1" dirty="0">
                <a:solidFill>
                  <a:srgbClr val="262626"/>
                </a:solidFill>
                <a:sym typeface="Arial" panose="020B0604020202020204" pitchFamily="34" charset="0"/>
              </a:rPr>
              <a:t>RT principle description</a:t>
            </a:r>
            <a:endParaRPr lang="zh-CN" altLang="zh-CN" sz="1600" b="1" dirty="0">
              <a:solidFill>
                <a:srgbClr val="262626"/>
              </a:solidFill>
              <a:latin typeface="Arial" panose="020B0604020202020204" pitchFamily="34" charset="0"/>
              <a:ea typeface="宋体" panose="02010600030101010101" pitchFamily="2" charset="-122"/>
              <a:sym typeface="Arial" panose="020B0604020202020204" pitchFamily="34" charset="0"/>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0486" name="文本框 2"/>
          <p:cNvSpPr txBox="1"/>
          <p:nvPr/>
        </p:nvSpPr>
        <p:spPr>
          <a:xfrm>
            <a:off x="264795" y="638810"/>
            <a:ext cx="7325360" cy="1076325"/>
          </a:xfrm>
          <a:prstGeom prst="rect">
            <a:avLst/>
          </a:prstGeom>
          <a:noFill/>
          <a:ln w="9525">
            <a:noFill/>
          </a:ln>
        </p:spPr>
        <p:txBody>
          <a:bodyPr wrap="square" anchor="t">
            <a:spAutoFit/>
          </a:bodyPr>
          <a:p>
            <a:r>
              <a:rPr lang="zh-CN" altLang="zh-CN" sz="1600" b="1">
                <a:latin typeface="微软雅黑" panose="020B0503020204020204" charset="-122"/>
                <a:ea typeface="微软雅黑" panose="020B0503020204020204" charset="-122"/>
                <a:cs typeface="微软雅黑" panose="020B0503020204020204" charset="-122"/>
              </a:rPr>
              <a:t>官方的世界坐标系，相机坐标系，图像坐标系，像素坐标系转换</a:t>
            </a:r>
            <a:endParaRPr lang="zh-CN" altLang="zh-CN" sz="1600" b="1">
              <a:latin typeface="微软雅黑" panose="020B0503020204020204" charset="-122"/>
              <a:ea typeface="微软雅黑" panose="020B0503020204020204" charset="-122"/>
              <a:cs typeface="微软雅黑" panose="020B0503020204020204" charset="-122"/>
            </a:endParaRPr>
          </a:p>
          <a:p>
            <a:r>
              <a:rPr lang="zh-CN" altLang="zh-CN" sz="1600" b="1">
                <a:latin typeface="微软雅黑" panose="020B0503020204020204" charset="-122"/>
                <a:ea typeface="微软雅黑" panose="020B0503020204020204" charset="-122"/>
                <a:cs typeface="微软雅黑" panose="020B0503020204020204" charset="-122"/>
                <a:sym typeface="+mn-ea"/>
              </a:rPr>
              <a:t>Official world coordinate system, camera coordinate system, image coordinate system, pixel coordinate system</a:t>
            </a:r>
            <a:endParaRPr lang="zh-CN" altLang="zh-CN" sz="1600" b="1">
              <a:latin typeface="微软雅黑" panose="020B0503020204020204" charset="-122"/>
              <a:ea typeface="微软雅黑" panose="020B0503020204020204" charset="-122"/>
              <a:cs typeface="微软雅黑" panose="020B0503020204020204" charset="-122"/>
            </a:endParaRPr>
          </a:p>
          <a:p>
            <a:endParaRPr lang="zh-CN" altLang="zh-CN" sz="1600" b="1">
              <a:latin typeface="微软雅黑" panose="020B0503020204020204" charset="-122"/>
              <a:ea typeface="微软雅黑" panose="020B0503020204020204" charset="-122"/>
              <a:cs typeface="微软雅黑" panose="020B0503020204020204" charset="-122"/>
            </a:endParaRPr>
          </a:p>
        </p:txBody>
      </p:sp>
      <p:sp>
        <p:nvSpPr>
          <p:cNvPr id="20487" name="文本框 1"/>
          <p:cNvSpPr txBox="1"/>
          <p:nvPr/>
        </p:nvSpPr>
        <p:spPr>
          <a:xfrm>
            <a:off x="457200" y="1621155"/>
            <a:ext cx="6616700" cy="829945"/>
          </a:xfrm>
          <a:prstGeom prst="rect">
            <a:avLst/>
          </a:prstGeom>
          <a:noFill/>
          <a:ln w="9525">
            <a:noFill/>
          </a:ln>
        </p:spPr>
        <p:txBody>
          <a:bodyPr wrap="square" anchor="t">
            <a:spAutoFit/>
          </a:bodyPr>
          <a:p>
            <a:pPr marL="285750" indent="-285750">
              <a:buFont typeface="Arial" panose="020B0604020202020204" pitchFamily="34" charset="0"/>
              <a:buChar char="•"/>
            </a:pPr>
            <a:r>
              <a:rPr lang="zh-CN" altLang="en-US" sz="1600" b="1">
                <a:latin typeface="微软雅黑" panose="020B0503020204020204" charset="-122"/>
                <a:ea typeface="微软雅黑" panose="020B0503020204020204" charset="-122"/>
                <a:cs typeface="微软雅黑" panose="020B0503020204020204" charset="-122"/>
              </a:rPr>
              <a:t>世界 ——&gt; 相机 (外参：R,T )</a:t>
            </a:r>
            <a:endParaRPr lang="zh-CN" altLang="en-US" sz="1600" b="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600" b="1">
                <a:latin typeface="微软雅黑" panose="020B0503020204020204" charset="-122"/>
                <a:ea typeface="微软雅黑" panose="020B0503020204020204" charset="-122"/>
                <a:cs typeface="微软雅黑" panose="020B0503020204020204" charset="-122"/>
                <a:sym typeface="+mn-ea"/>
              </a:rPr>
              <a:t>World -- &gt; camera (external reference: R, </a:t>
            </a:r>
            <a:r>
              <a:rPr lang="en-US" altLang="zh-CN" sz="1600" b="1">
                <a:latin typeface="微软雅黑" panose="020B0503020204020204" charset="-122"/>
                <a:ea typeface="微软雅黑" panose="020B0503020204020204" charset="-122"/>
                <a:cs typeface="微软雅黑" panose="020B0503020204020204" charset="-122"/>
                <a:sym typeface="+mn-ea"/>
              </a:rPr>
              <a:t>T</a:t>
            </a:r>
            <a:r>
              <a:rPr lang="zh-CN" altLang="en-US" sz="1600" b="1">
                <a:latin typeface="微软雅黑" panose="020B0503020204020204" charset="-122"/>
                <a:ea typeface="微软雅黑" panose="020B0503020204020204" charset="-122"/>
                <a:cs typeface="微软雅黑" panose="020B0503020204020204" charset="-122"/>
                <a:sym typeface="+mn-ea"/>
              </a:rPr>
              <a:t>)</a:t>
            </a:r>
            <a:endParaRPr lang="zh-CN" altLang="en-US" sz="1600" b="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sz="1600" b="1">
              <a:latin typeface="微软雅黑" panose="020B0503020204020204" charset="-122"/>
              <a:ea typeface="微软雅黑" panose="020B0503020204020204" charset="-122"/>
              <a:cs typeface="微软雅黑" panose="020B0503020204020204" charset="-122"/>
            </a:endParaRPr>
          </a:p>
        </p:txBody>
      </p:sp>
      <p:pic>
        <p:nvPicPr>
          <p:cNvPr id="20488" name="图片 3"/>
          <p:cNvPicPr>
            <a:picLocks noChangeAspect="1"/>
          </p:cNvPicPr>
          <p:nvPr/>
        </p:nvPicPr>
        <p:blipFill>
          <a:blip r:embed="rId1"/>
          <a:stretch>
            <a:fillRect/>
          </a:stretch>
        </p:blipFill>
        <p:spPr>
          <a:xfrm>
            <a:off x="679768" y="2409825"/>
            <a:ext cx="4156075" cy="1905000"/>
          </a:xfrm>
          <a:prstGeom prst="rect">
            <a:avLst/>
          </a:prstGeom>
          <a:noFill/>
          <a:ln w="9525">
            <a:noFill/>
          </a:ln>
        </p:spPr>
      </p:pic>
      <p:sp>
        <p:nvSpPr>
          <p:cNvPr id="20489" name="文本框 4"/>
          <p:cNvSpPr txBox="1"/>
          <p:nvPr/>
        </p:nvSpPr>
        <p:spPr>
          <a:xfrm>
            <a:off x="576263" y="4592003"/>
            <a:ext cx="7639050" cy="1168400"/>
          </a:xfrm>
          <a:prstGeom prst="rect">
            <a:avLst/>
          </a:prstGeom>
          <a:noFill/>
          <a:ln w="9525">
            <a:noFill/>
          </a:ln>
        </p:spPr>
        <p:txBody>
          <a:bodyPr wrap="square" anchor="t">
            <a:spAutoFit/>
          </a:bodyPr>
          <a:p>
            <a:r>
              <a:rPr lang="zh-CN" altLang="en-US" sz="1400">
                <a:latin typeface="微软雅黑" panose="020B0503020204020204" charset="-122"/>
                <a:ea typeface="微软雅黑" panose="020B0503020204020204" charset="-122"/>
                <a:cs typeface="微软雅黑" panose="020B0503020204020204" charset="-122"/>
              </a:rPr>
              <a:t> [Xc,Yc,Zc]T表示相机坐标，[Xw,Yw,Zw，1]T表示归物体所在的世界坐标。R表示旋转矩阵，T表示平移矩阵。</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sym typeface="+mn-ea"/>
              </a:rPr>
              <a:t>[Xc, YC, ZC] </a:t>
            </a:r>
            <a:r>
              <a:rPr lang="en-US" altLang="zh-CN" sz="1400">
                <a:latin typeface="微软雅黑" panose="020B0503020204020204" charset="-122"/>
                <a:ea typeface="微软雅黑" panose="020B0503020204020204" charset="-122"/>
                <a:cs typeface="微软雅黑" panose="020B0503020204020204" charset="-122"/>
                <a:sym typeface="+mn-ea"/>
              </a:rPr>
              <a:t>T</a:t>
            </a:r>
            <a:r>
              <a:rPr lang="zh-CN" altLang="en-US" sz="1400">
                <a:latin typeface="微软雅黑" panose="020B0503020204020204" charset="-122"/>
                <a:ea typeface="微软雅黑" panose="020B0503020204020204" charset="-122"/>
                <a:cs typeface="微软雅黑" panose="020B0503020204020204" charset="-122"/>
                <a:sym typeface="+mn-ea"/>
              </a:rPr>
              <a:t> is the camera coordinate, [XW, YW, ZW, 1] </a:t>
            </a:r>
            <a:r>
              <a:rPr lang="en-US" altLang="zh-CN" sz="1400">
                <a:latin typeface="微软雅黑" panose="020B0503020204020204" charset="-122"/>
                <a:ea typeface="微软雅黑" panose="020B0503020204020204" charset="-122"/>
                <a:cs typeface="微软雅黑" panose="020B0503020204020204" charset="-122"/>
                <a:sym typeface="+mn-ea"/>
              </a:rPr>
              <a:t>T</a:t>
            </a:r>
            <a:r>
              <a:rPr lang="zh-CN" altLang="en-US" sz="1400">
                <a:latin typeface="微软雅黑" panose="020B0503020204020204" charset="-122"/>
                <a:ea typeface="微软雅黑" panose="020B0503020204020204" charset="-122"/>
                <a:cs typeface="微软雅黑" panose="020B0503020204020204" charset="-122"/>
                <a:sym typeface="+mn-ea"/>
              </a:rPr>
              <a:t> is the world coordinate of the object. R is the rotation matrix and </a:t>
            </a:r>
            <a:r>
              <a:rPr lang="en-US" altLang="zh-CN" sz="1400">
                <a:latin typeface="微软雅黑" panose="020B0503020204020204" charset="-122"/>
                <a:ea typeface="微软雅黑" panose="020B0503020204020204" charset="-122"/>
                <a:cs typeface="微软雅黑" panose="020B0503020204020204" charset="-122"/>
                <a:sym typeface="+mn-ea"/>
              </a:rPr>
              <a:t>T</a:t>
            </a:r>
            <a:r>
              <a:rPr lang="zh-CN" altLang="en-US" sz="1400">
                <a:latin typeface="微软雅黑" panose="020B0503020204020204" charset="-122"/>
                <a:ea typeface="微软雅黑" panose="020B0503020204020204" charset="-122"/>
                <a:cs typeface="微软雅黑" panose="020B0503020204020204" charset="-122"/>
                <a:sym typeface="+mn-ea"/>
              </a:rPr>
              <a:t> is the translation matrix.</a:t>
            </a:r>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9" name="直接连接符 12"/>
          <p:cNvSpPr/>
          <p:nvPr/>
        </p:nvSpPr>
        <p:spPr>
          <a:xfrm>
            <a:off x="2535697" y="519425"/>
            <a:ext cx="6313781" cy="1"/>
          </a:xfrm>
          <a:prstGeom prst="line">
            <a:avLst/>
          </a:prstGeom>
          <a:solidFill>
            <a:schemeClr val="accent1"/>
          </a:solidFill>
          <a:ln>
            <a:solidFill>
              <a:schemeClr val="accent1"/>
            </a:solidFill>
          </a:ln>
        </p:spPr>
        <p:txBody>
          <a:bodyPr lIns="45719" rIns="45719"/>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06115" y="90170"/>
            <a:ext cx="4233545" cy="82994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dirty="0">
                <a:solidFill>
                  <a:srgbClr val="262626"/>
                </a:solidFill>
                <a:sym typeface="Arial" panose="020B0604020202020204" pitchFamily="34" charset="0"/>
              </a:rPr>
              <a:t>RT</a:t>
            </a:r>
            <a:r>
              <a:rPr lang="zh-CN" altLang="en-US" sz="1600" b="1" dirty="0">
                <a:solidFill>
                  <a:srgbClr val="262626"/>
                </a:solidFill>
                <a:sym typeface="Arial" panose="020B0604020202020204" pitchFamily="34" charset="0"/>
              </a:rPr>
              <a:t>原理说明</a:t>
            </a:r>
            <a:r>
              <a:rPr lang="zh-CN" altLang="zh-CN" sz="1600" b="1" dirty="0">
                <a:solidFill>
                  <a:srgbClr val="262626"/>
                </a:solidFill>
                <a:sym typeface="Arial" panose="020B0604020202020204" pitchFamily="34" charset="0"/>
              </a:rPr>
              <a:t>RT principle description</a:t>
            </a:r>
            <a:endParaRPr lang="zh-CN" altLang="zh-CN" sz="1600" b="1" dirty="0">
              <a:solidFill>
                <a:srgbClr val="262626"/>
              </a:solidFill>
              <a:latin typeface="Arial" panose="020B0604020202020204" pitchFamily="34" charset="0"/>
              <a:ea typeface="宋体" panose="02010600030101010101" pitchFamily="2" charset="-122"/>
              <a:sym typeface="Arial" panose="020B0604020202020204" pitchFamily="34" charset="0"/>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0490" name="文本框 5"/>
          <p:cNvSpPr txBox="1"/>
          <p:nvPr/>
        </p:nvSpPr>
        <p:spPr>
          <a:xfrm>
            <a:off x="254000" y="663575"/>
            <a:ext cx="6406515" cy="829945"/>
          </a:xfrm>
          <a:prstGeom prst="rect">
            <a:avLst/>
          </a:prstGeom>
          <a:noFill/>
          <a:ln w="9525">
            <a:noFill/>
          </a:ln>
        </p:spPr>
        <p:txBody>
          <a:bodyPr wrap="square" anchor="t">
            <a:spAutoFit/>
          </a:bodyPr>
          <a:p>
            <a:pPr marL="285750" indent="-285750">
              <a:buFont typeface="Arial" panose="020B0604020202020204" pitchFamily="34" charset="0"/>
              <a:buChar char="•"/>
            </a:pPr>
            <a:r>
              <a:rPr lang="zh-CN" altLang="en-US" sz="1600" b="1">
                <a:latin typeface="微软雅黑" panose="020B0503020204020204" charset="-122"/>
                <a:ea typeface="微软雅黑" panose="020B0503020204020204" charset="-122"/>
                <a:cs typeface="微软雅黑" panose="020B0503020204020204" charset="-122"/>
              </a:rPr>
              <a:t>相机 ——&gt; 图像 (内参：f)</a:t>
            </a:r>
            <a:endParaRPr lang="zh-CN" altLang="en-US" sz="1600" b="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600" b="1">
                <a:latin typeface="微软雅黑" panose="020B0503020204020204" charset="-122"/>
                <a:ea typeface="微软雅黑" panose="020B0503020204020204" charset="-122"/>
                <a:cs typeface="微软雅黑" panose="020B0503020204020204" charset="-122"/>
                <a:sym typeface="+mn-ea"/>
              </a:rPr>
              <a:t>Camera &gt; image (internal reference: </a:t>
            </a:r>
            <a:r>
              <a:rPr lang="en-US" altLang="zh-CN" sz="1600" b="1">
                <a:latin typeface="微软雅黑" panose="020B0503020204020204" charset="-122"/>
                <a:ea typeface="微软雅黑" panose="020B0503020204020204" charset="-122"/>
                <a:cs typeface="微软雅黑" panose="020B0503020204020204" charset="-122"/>
                <a:sym typeface="+mn-ea"/>
              </a:rPr>
              <a:t>f</a:t>
            </a:r>
            <a:r>
              <a:rPr lang="zh-CN" altLang="en-US" sz="1600" b="1">
                <a:latin typeface="微软雅黑" panose="020B0503020204020204" charset="-122"/>
                <a:ea typeface="微软雅黑" panose="020B0503020204020204" charset="-122"/>
                <a:cs typeface="微软雅黑" panose="020B0503020204020204" charset="-122"/>
                <a:sym typeface="+mn-ea"/>
              </a:rPr>
              <a:t>)</a:t>
            </a:r>
            <a:endParaRPr lang="zh-CN" altLang="en-US" sz="1600" b="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20491" name="文本框 6"/>
          <p:cNvSpPr txBox="1"/>
          <p:nvPr/>
        </p:nvSpPr>
        <p:spPr>
          <a:xfrm>
            <a:off x="555625" y="1493520"/>
            <a:ext cx="7823200" cy="1383665"/>
          </a:xfrm>
          <a:prstGeom prst="rect">
            <a:avLst/>
          </a:prstGeom>
          <a:noFill/>
          <a:ln w="9525">
            <a:noFill/>
          </a:ln>
        </p:spPr>
        <p:txBody>
          <a:bodyPr wrap="square" anchor="t">
            <a:spAutoFit/>
          </a:bodyPr>
          <a:p>
            <a:r>
              <a:rPr lang="zh-CN" altLang="en-US" sz="1400">
                <a:latin typeface="微软雅黑" panose="020B0503020204020204" charset="-122"/>
                <a:ea typeface="微软雅黑" panose="020B0503020204020204" charset="-122"/>
                <a:cs typeface="微软雅黑" panose="020B0503020204020204" charset="-122"/>
              </a:rPr>
              <a:t>从相机坐标系到图像坐标系，属于透视投影关系，从3D转换到2D。此时投影点p的单位还是mm，并不是pixel，需要进一步转换到像素坐标系</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sym typeface="+mn-ea"/>
              </a:rPr>
              <a:t>From the camera coordinate system to the image coordinate system, it belongs to perspective projection relationship, from 3D to 2D. At this time, the unit of projection point P is mm, not pixel, and needs to be further converted to pixel coordinate system</a:t>
            </a:r>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490220" y="2815590"/>
            <a:ext cx="3419475" cy="2075815"/>
            <a:chOff x="738" y="1645"/>
            <a:chExt cx="5385" cy="3269"/>
          </a:xfrm>
        </p:grpSpPr>
        <p:pic>
          <p:nvPicPr>
            <p:cNvPr id="10" name="图片 9"/>
            <p:cNvPicPr>
              <a:picLocks noChangeAspect="1"/>
            </p:cNvPicPr>
            <p:nvPr/>
          </p:nvPicPr>
          <p:blipFill>
            <a:blip r:embed="rId1"/>
            <a:stretch>
              <a:fillRect/>
            </a:stretch>
          </p:blipFill>
          <p:spPr>
            <a:xfrm>
              <a:off x="1415" y="1645"/>
              <a:ext cx="4708" cy="3065"/>
            </a:xfrm>
            <a:prstGeom prst="rect">
              <a:avLst/>
            </a:prstGeom>
            <a:noFill/>
            <a:ln w="9525">
              <a:noFill/>
            </a:ln>
          </p:spPr>
        </p:pic>
        <p:sp>
          <p:nvSpPr>
            <p:cNvPr id="21513" name="文本框 1"/>
            <p:cNvSpPr txBox="1"/>
            <p:nvPr/>
          </p:nvSpPr>
          <p:spPr>
            <a:xfrm>
              <a:off x="738" y="3863"/>
              <a:ext cx="2292" cy="385"/>
            </a:xfrm>
            <a:prstGeom prst="rect">
              <a:avLst/>
            </a:prstGeom>
            <a:noFill/>
            <a:ln w="9525">
              <a:noFill/>
            </a:ln>
          </p:spPr>
          <p:txBody>
            <a:bodyPr wrap="square" anchor="t">
              <a:spAutoFit/>
            </a:bodyPr>
            <a:p>
              <a:r>
                <a:rPr lang="zh-CN" altLang="en-US" sz="1000">
                  <a:latin typeface="Arial" panose="020B0604020202020204" pitchFamily="34" charset="0"/>
                  <a:ea typeface="宋体" panose="02010600030101010101" pitchFamily="2" charset="-122"/>
                </a:rPr>
                <a:t>Camera coordinates</a:t>
              </a:r>
              <a:endParaRPr lang="zh-CN" altLang="en-US" sz="1000">
                <a:latin typeface="Arial" panose="020B0604020202020204" pitchFamily="34" charset="0"/>
                <a:ea typeface="宋体" panose="02010600030101010101" pitchFamily="2" charset="-122"/>
              </a:endParaRPr>
            </a:p>
          </p:txBody>
        </p:sp>
        <p:sp>
          <p:nvSpPr>
            <p:cNvPr id="21514" name="文本框 2"/>
            <p:cNvSpPr txBox="1"/>
            <p:nvPr/>
          </p:nvSpPr>
          <p:spPr>
            <a:xfrm>
              <a:off x="2795" y="4480"/>
              <a:ext cx="1778" cy="435"/>
            </a:xfrm>
            <a:prstGeom prst="rect">
              <a:avLst/>
            </a:prstGeom>
            <a:noFill/>
            <a:ln w="9525">
              <a:noFill/>
            </a:ln>
          </p:spPr>
          <p:txBody>
            <a:bodyPr wrap="square" anchor="t">
              <a:spAutoFit/>
            </a:bodyPr>
            <a:p>
              <a:r>
                <a:rPr lang="zh-CN" altLang="en-US" sz="1200">
                  <a:latin typeface="Arial" panose="020B0604020202020204" pitchFamily="34" charset="0"/>
                  <a:ea typeface="宋体" panose="02010600030101010101" pitchFamily="2" charset="-122"/>
                </a:rPr>
                <a:t>Image plane</a:t>
              </a:r>
              <a:endParaRPr lang="zh-CN" altLang="en-US" sz="1200">
                <a:latin typeface="Arial" panose="020B0604020202020204" pitchFamily="34" charset="0"/>
                <a:ea typeface="宋体" panose="02010600030101010101" pitchFamily="2" charset="-122"/>
              </a:endParaRPr>
            </a:p>
          </p:txBody>
        </p:sp>
      </p:grpSp>
      <p:grpSp>
        <p:nvGrpSpPr>
          <p:cNvPr id="11" name="组合 10"/>
          <p:cNvGrpSpPr/>
          <p:nvPr/>
        </p:nvGrpSpPr>
        <p:grpSpPr>
          <a:xfrm>
            <a:off x="4246880" y="2863215"/>
            <a:ext cx="4076065" cy="2028190"/>
            <a:chOff x="941" y="1802"/>
            <a:chExt cx="6419" cy="3194"/>
          </a:xfrm>
        </p:grpSpPr>
        <p:pic>
          <p:nvPicPr>
            <p:cNvPr id="12" name="图片 2"/>
            <p:cNvPicPr>
              <a:picLocks noChangeAspect="1"/>
            </p:cNvPicPr>
            <p:nvPr/>
          </p:nvPicPr>
          <p:blipFill>
            <a:blip r:embed="rId2"/>
            <a:stretch>
              <a:fillRect/>
            </a:stretch>
          </p:blipFill>
          <p:spPr>
            <a:xfrm>
              <a:off x="941" y="1802"/>
              <a:ext cx="4895" cy="3195"/>
            </a:xfrm>
            <a:prstGeom prst="rect">
              <a:avLst/>
            </a:prstGeom>
            <a:noFill/>
            <a:ln w="9525">
              <a:noFill/>
            </a:ln>
          </p:spPr>
        </p:pic>
        <p:sp>
          <p:nvSpPr>
            <p:cNvPr id="21515" name="文本框 3"/>
            <p:cNvSpPr txBox="1"/>
            <p:nvPr/>
          </p:nvSpPr>
          <p:spPr>
            <a:xfrm>
              <a:off x="3348" y="2864"/>
              <a:ext cx="4013" cy="483"/>
            </a:xfrm>
            <a:prstGeom prst="rect">
              <a:avLst/>
            </a:prstGeom>
            <a:noFill/>
            <a:ln w="9525">
              <a:noFill/>
            </a:ln>
          </p:spPr>
          <p:txBody>
            <a:bodyPr wrap="square" anchor="t">
              <a:spAutoFit/>
            </a:bodyPr>
            <a:p>
              <a:r>
                <a:rPr lang="zh-CN" altLang="en-US" sz="1400">
                  <a:latin typeface="Arial" panose="020B0604020202020204" pitchFamily="34" charset="0"/>
                  <a:ea typeface="宋体" panose="02010600030101010101" pitchFamily="2" charset="-122"/>
                </a:rPr>
                <a:t>The matrix form is as follows:</a:t>
              </a:r>
              <a:endParaRPr lang="zh-CN" altLang="en-US" sz="1400">
                <a:latin typeface="Arial" panose="020B0604020202020204" pitchFamily="34" charset="0"/>
                <a:ea typeface="宋体" panose="02010600030101010101" pitchFamily="2" charset="-122"/>
              </a:endParaRPr>
            </a:p>
          </p:txBody>
        </p:sp>
      </p:grpSp>
      <p:sp>
        <p:nvSpPr>
          <p:cNvPr id="21512" name="文本框 3"/>
          <p:cNvSpPr txBox="1"/>
          <p:nvPr/>
        </p:nvSpPr>
        <p:spPr>
          <a:xfrm>
            <a:off x="555625" y="5194618"/>
            <a:ext cx="8032750" cy="953135"/>
          </a:xfrm>
          <a:prstGeom prst="rect">
            <a:avLst/>
          </a:prstGeom>
          <a:noFill/>
          <a:ln w="9525">
            <a:noFill/>
          </a:ln>
        </p:spPr>
        <p:txBody>
          <a:bodyPr wrap="square" anchor="t">
            <a:spAutoFit/>
          </a:bodyPr>
          <a:p>
            <a:r>
              <a:rPr lang="zh-CN" altLang="en-US" sz="1400">
                <a:latin typeface="微软雅黑" panose="020B0503020204020204" charset="-122"/>
                <a:ea typeface="微软雅黑" panose="020B0503020204020204" charset="-122"/>
                <a:cs typeface="微软雅黑" panose="020B0503020204020204" charset="-122"/>
              </a:rPr>
              <a:t>f表示焦距。[Xc,Yc,Zc]T表示相机坐标。[x,y,1]T表示归一化后的图像物理坐标</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f</a:t>
            </a:r>
            <a:r>
              <a:rPr lang="zh-CN" altLang="en-US" sz="1400">
                <a:latin typeface="微软雅黑" panose="020B0503020204020204" charset="-122"/>
                <a:ea typeface="微软雅黑" panose="020B0503020204020204" charset="-122"/>
                <a:cs typeface="微软雅黑" panose="020B0503020204020204" charset="-122"/>
                <a:sym typeface="+mn-ea"/>
              </a:rPr>
              <a:t> is the focal length. [Xc, YC, ZC] </a:t>
            </a:r>
            <a:r>
              <a:rPr lang="en-US" altLang="zh-CN" sz="1400">
                <a:latin typeface="微软雅黑" panose="020B0503020204020204" charset="-122"/>
                <a:ea typeface="微软雅黑" panose="020B0503020204020204" charset="-122"/>
                <a:cs typeface="微软雅黑" panose="020B0503020204020204" charset="-122"/>
                <a:sym typeface="+mn-ea"/>
              </a:rPr>
              <a:t>T</a:t>
            </a:r>
            <a:r>
              <a:rPr lang="zh-CN" altLang="en-US" sz="1400">
                <a:latin typeface="微软雅黑" panose="020B0503020204020204" charset="-122"/>
                <a:ea typeface="微软雅黑" panose="020B0503020204020204" charset="-122"/>
                <a:cs typeface="微软雅黑" panose="020B0503020204020204" charset="-122"/>
                <a:sym typeface="+mn-ea"/>
              </a:rPr>
              <a:t> represents camera coordinates. [x, y, 1] </a:t>
            </a:r>
            <a:r>
              <a:rPr lang="en-US" altLang="zh-CN" sz="1400">
                <a:latin typeface="微软雅黑" panose="020B0503020204020204" charset="-122"/>
                <a:ea typeface="微软雅黑" panose="020B0503020204020204" charset="-122"/>
                <a:cs typeface="微软雅黑" panose="020B0503020204020204" charset="-122"/>
                <a:sym typeface="+mn-ea"/>
              </a:rPr>
              <a:t>T</a:t>
            </a:r>
            <a:r>
              <a:rPr lang="zh-CN" altLang="en-US" sz="1400">
                <a:latin typeface="微软雅黑" panose="020B0503020204020204" charset="-122"/>
                <a:ea typeface="微软雅黑" panose="020B0503020204020204" charset="-122"/>
                <a:cs typeface="微软雅黑" panose="020B0503020204020204" charset="-122"/>
                <a:sym typeface="+mn-ea"/>
              </a:rPr>
              <a:t> represents the normalized physical coordinates of the image</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06115" y="90170"/>
            <a:ext cx="4233545" cy="82994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dirty="0">
                <a:solidFill>
                  <a:srgbClr val="262626"/>
                </a:solidFill>
                <a:sym typeface="Arial" panose="020B0604020202020204" pitchFamily="34" charset="0"/>
              </a:rPr>
              <a:t>RT</a:t>
            </a:r>
            <a:r>
              <a:rPr lang="zh-CN" altLang="en-US" sz="1600" b="1" dirty="0">
                <a:solidFill>
                  <a:srgbClr val="262626"/>
                </a:solidFill>
                <a:sym typeface="Arial" panose="020B0604020202020204" pitchFamily="34" charset="0"/>
              </a:rPr>
              <a:t>原理说明</a:t>
            </a:r>
            <a:r>
              <a:rPr lang="zh-CN" altLang="zh-CN" sz="1600" b="1" dirty="0">
                <a:solidFill>
                  <a:srgbClr val="262626"/>
                </a:solidFill>
                <a:sym typeface="Arial" panose="020B0604020202020204" pitchFamily="34" charset="0"/>
              </a:rPr>
              <a:t>RT principle description</a:t>
            </a:r>
            <a:endParaRPr lang="zh-CN" altLang="zh-CN" sz="1600" b="1" dirty="0">
              <a:solidFill>
                <a:srgbClr val="262626"/>
              </a:solidFill>
              <a:latin typeface="Arial" panose="020B0604020202020204" pitchFamily="34" charset="0"/>
              <a:ea typeface="宋体" panose="02010600030101010101" pitchFamily="2" charset="-122"/>
              <a:sym typeface="Arial" panose="020B0604020202020204" pitchFamily="34" charset="0"/>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2534" name="文本框 1"/>
          <p:cNvSpPr txBox="1"/>
          <p:nvPr/>
        </p:nvSpPr>
        <p:spPr>
          <a:xfrm>
            <a:off x="360045" y="659130"/>
            <a:ext cx="5440680" cy="829945"/>
          </a:xfrm>
          <a:prstGeom prst="rect">
            <a:avLst/>
          </a:prstGeom>
          <a:noFill/>
          <a:ln w="9525">
            <a:noFill/>
          </a:ln>
        </p:spPr>
        <p:txBody>
          <a:bodyPr wrap="square" anchor="t">
            <a:spAutoFit/>
          </a:bodyPr>
          <a:p>
            <a:pPr marL="285750" indent="-285750">
              <a:buFont typeface="Arial" panose="020B0604020202020204" pitchFamily="34" charset="0"/>
              <a:buChar char="•"/>
            </a:pPr>
            <a:r>
              <a:rPr lang="zh-CN" altLang="en-US" sz="1600" b="1">
                <a:latin typeface="微软雅黑" panose="020B0503020204020204" charset="-122"/>
                <a:ea typeface="微软雅黑" panose="020B0503020204020204" charset="-122"/>
                <a:cs typeface="微软雅黑" panose="020B0503020204020204" charset="-122"/>
              </a:rPr>
              <a:t>图像 ——&gt;像素(内参：u0,v0)</a:t>
            </a:r>
            <a:endParaRPr lang="zh-CN" altLang="en-US" sz="1600" b="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600" b="1">
                <a:latin typeface="微软雅黑" panose="020B0503020204020204" charset="-122"/>
                <a:ea typeface="微软雅黑" panose="020B0503020204020204" charset="-122"/>
                <a:cs typeface="微软雅黑" panose="020B0503020204020204" charset="-122"/>
                <a:sym typeface="+mn-ea"/>
              </a:rPr>
              <a:t>Image -- &gt; pixel (internal reference: </a:t>
            </a:r>
            <a:r>
              <a:rPr lang="en-US" altLang="zh-CN" sz="1600" b="1">
                <a:latin typeface="微软雅黑" panose="020B0503020204020204" charset="-122"/>
                <a:ea typeface="微软雅黑" panose="020B0503020204020204" charset="-122"/>
                <a:cs typeface="微软雅黑" panose="020B0503020204020204" charset="-122"/>
                <a:sym typeface="+mn-ea"/>
              </a:rPr>
              <a:t>u</a:t>
            </a:r>
            <a:r>
              <a:rPr lang="zh-CN" altLang="en-US" sz="1600" b="1">
                <a:latin typeface="微软雅黑" panose="020B0503020204020204" charset="-122"/>
                <a:ea typeface="微软雅黑" panose="020B0503020204020204" charset="-122"/>
                <a:cs typeface="微软雅黑" panose="020B0503020204020204" charset="-122"/>
                <a:sym typeface="+mn-ea"/>
              </a:rPr>
              <a:t>0, </a:t>
            </a:r>
            <a:r>
              <a:rPr lang="en-US" altLang="zh-CN" sz="1600" b="1">
                <a:latin typeface="微软雅黑" panose="020B0503020204020204" charset="-122"/>
                <a:ea typeface="微软雅黑" panose="020B0503020204020204" charset="-122"/>
                <a:cs typeface="微软雅黑" panose="020B0503020204020204" charset="-122"/>
                <a:sym typeface="+mn-ea"/>
              </a:rPr>
              <a:t>v</a:t>
            </a:r>
            <a:r>
              <a:rPr lang="zh-CN" altLang="en-US" sz="1600" b="1">
                <a:latin typeface="微软雅黑" panose="020B0503020204020204" charset="-122"/>
                <a:ea typeface="微软雅黑" panose="020B0503020204020204" charset="-122"/>
                <a:cs typeface="微软雅黑" panose="020B0503020204020204" charset="-122"/>
                <a:sym typeface="+mn-ea"/>
              </a:rPr>
              <a:t>0)</a:t>
            </a:r>
            <a:endParaRPr lang="zh-CN" altLang="en-US" sz="1600" b="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22535" name="文本框 2"/>
          <p:cNvSpPr txBox="1"/>
          <p:nvPr/>
        </p:nvSpPr>
        <p:spPr>
          <a:xfrm>
            <a:off x="420688" y="1396365"/>
            <a:ext cx="7932737" cy="2676525"/>
          </a:xfrm>
          <a:prstGeom prst="rect">
            <a:avLst/>
          </a:prstGeom>
          <a:noFill/>
          <a:ln w="9525">
            <a:noFill/>
          </a:ln>
        </p:spPr>
        <p:txBody>
          <a:bodyPr wrap="square" anchor="t">
            <a:spAutoFit/>
          </a:bodyPr>
          <a:p>
            <a:r>
              <a:rPr lang="zh-CN" altLang="en-US" sz="1400">
                <a:latin typeface="微软雅黑" panose="020B0503020204020204" charset="-122"/>
                <a:ea typeface="微软雅黑" panose="020B0503020204020204" charset="-122"/>
                <a:cs typeface="微软雅黑" panose="020B0503020204020204" charset="-122"/>
              </a:rPr>
              <a:t>像素坐标系和图像坐标系都在成像平面上，只是各自的原点和度量单位不一样。图像坐标系的原点通常情况下是成像平面的中点，单位是mm，属于物理单位。而像素坐标系的单位是pixel，我们平常描述一个像素点都是几行几列。所以这二者之间的转换如下：其中dx和dy表示每一列和每一行分别代表多少mm，即1pixel=dx mm </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sym typeface="+mn-ea"/>
              </a:rPr>
              <a:t>Both pixel coordinate system and image coordinate system are on the imaging plane, but their origin and measurement unit are different. The origin of the image coordinate system is usually the midpoint of the imaging plane, the unit is mm, which belongs to the physical unit. The unit of pixel coordinate system is pixel. We usually describe a pixel as several lines and columns. So the conversion between the two is as follows: where </a:t>
            </a:r>
            <a:r>
              <a:rPr lang="en-US" altLang="zh-CN" sz="1400">
                <a:latin typeface="微软雅黑" panose="020B0503020204020204" charset="-122"/>
                <a:ea typeface="微软雅黑" panose="020B0503020204020204" charset="-122"/>
                <a:cs typeface="微软雅黑" panose="020B0503020204020204" charset="-122"/>
                <a:sym typeface="+mn-ea"/>
              </a:rPr>
              <a:t>dx</a:t>
            </a:r>
            <a:r>
              <a:rPr lang="zh-CN" altLang="en-US" sz="1400">
                <a:latin typeface="微软雅黑" panose="020B0503020204020204" charset="-122"/>
                <a:ea typeface="微软雅黑" panose="020B0503020204020204" charset="-122"/>
                <a:cs typeface="微软雅黑" panose="020B0503020204020204" charset="-122"/>
                <a:sym typeface="+mn-ea"/>
              </a:rPr>
              <a:t> and </a:t>
            </a:r>
            <a:r>
              <a:rPr lang="en-US" altLang="zh-CN" sz="1400">
                <a:latin typeface="微软雅黑" panose="020B0503020204020204" charset="-122"/>
                <a:ea typeface="微软雅黑" panose="020B0503020204020204" charset="-122"/>
                <a:cs typeface="微软雅黑" panose="020B0503020204020204" charset="-122"/>
                <a:sym typeface="+mn-ea"/>
              </a:rPr>
              <a:t>d</a:t>
            </a:r>
            <a:r>
              <a:rPr lang="zh-CN" altLang="en-US" sz="1400">
                <a:latin typeface="微软雅黑" panose="020B0503020204020204" charset="-122"/>
                <a:ea typeface="微软雅黑" panose="020B0503020204020204" charset="-122"/>
                <a:cs typeface="微软雅黑" panose="020B0503020204020204" charset="-122"/>
                <a:sym typeface="+mn-ea"/>
              </a:rPr>
              <a:t>y represent how many mm each column and row represents respectively, that is, 1pixel = </a:t>
            </a:r>
            <a:r>
              <a:rPr lang="en-US" sz="1400">
                <a:latin typeface="微软雅黑" panose="020B0503020204020204" charset="-122"/>
                <a:ea typeface="微软雅黑" panose="020B0503020204020204" charset="-122"/>
                <a:cs typeface="微软雅黑" panose="020B0503020204020204" charset="-122"/>
                <a:sym typeface="+mn-ea"/>
              </a:rPr>
              <a:t>dx</a:t>
            </a:r>
            <a:r>
              <a:rPr lang="zh-CN" altLang="en-US" sz="1400">
                <a:latin typeface="微软雅黑" panose="020B0503020204020204" charset="-122"/>
                <a:ea typeface="微软雅黑" panose="020B0503020204020204" charset="-122"/>
                <a:cs typeface="微软雅黑" panose="020B0503020204020204" charset="-122"/>
                <a:sym typeface="+mn-ea"/>
              </a:rPr>
              <a:t> mm</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en-US" altLang="zh-CN"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p:txBody>
      </p:sp>
      <p:pic>
        <p:nvPicPr>
          <p:cNvPr id="22536" name="图片 3"/>
          <p:cNvPicPr>
            <a:picLocks noChangeAspect="1"/>
          </p:cNvPicPr>
          <p:nvPr/>
        </p:nvPicPr>
        <p:blipFill>
          <a:blip r:embed="rId1"/>
          <a:stretch>
            <a:fillRect/>
          </a:stretch>
        </p:blipFill>
        <p:spPr>
          <a:xfrm>
            <a:off x="519430" y="3807460"/>
            <a:ext cx="3330575" cy="1982470"/>
          </a:xfrm>
          <a:prstGeom prst="rect">
            <a:avLst/>
          </a:prstGeom>
          <a:noFill/>
          <a:ln w="9525">
            <a:noFill/>
          </a:ln>
        </p:spPr>
      </p:pic>
      <p:grpSp>
        <p:nvGrpSpPr>
          <p:cNvPr id="13" name="组合 12"/>
          <p:cNvGrpSpPr/>
          <p:nvPr/>
        </p:nvGrpSpPr>
        <p:grpSpPr>
          <a:xfrm>
            <a:off x="4200525" y="3807460"/>
            <a:ext cx="4236720" cy="1936401"/>
            <a:chOff x="1075" y="5357"/>
            <a:chExt cx="11191" cy="3773"/>
          </a:xfrm>
        </p:grpSpPr>
        <p:pic>
          <p:nvPicPr>
            <p:cNvPr id="22537" name="图片 4"/>
            <p:cNvPicPr>
              <a:picLocks noChangeAspect="1"/>
            </p:cNvPicPr>
            <p:nvPr/>
          </p:nvPicPr>
          <p:blipFill>
            <a:blip r:embed="rId2"/>
            <a:stretch>
              <a:fillRect/>
            </a:stretch>
          </p:blipFill>
          <p:spPr>
            <a:xfrm>
              <a:off x="1075" y="5357"/>
              <a:ext cx="9805" cy="2790"/>
            </a:xfrm>
            <a:prstGeom prst="rect">
              <a:avLst/>
            </a:prstGeom>
            <a:noFill/>
            <a:ln w="9525">
              <a:noFill/>
            </a:ln>
          </p:spPr>
        </p:pic>
        <p:grpSp>
          <p:nvGrpSpPr>
            <p:cNvPr id="14" name="组合 13"/>
            <p:cNvGrpSpPr/>
            <p:nvPr/>
          </p:nvGrpSpPr>
          <p:grpSpPr>
            <a:xfrm>
              <a:off x="6269" y="8052"/>
              <a:ext cx="5997" cy="1078"/>
              <a:chOff x="6269" y="8052"/>
              <a:chExt cx="5997" cy="1078"/>
            </a:xfrm>
          </p:grpSpPr>
          <p:sp>
            <p:nvSpPr>
              <p:cNvPr id="22539" name="文本框 2"/>
              <p:cNvSpPr txBox="1"/>
              <p:nvPr/>
            </p:nvSpPr>
            <p:spPr>
              <a:xfrm>
                <a:off x="6269" y="8052"/>
                <a:ext cx="3039" cy="1078"/>
              </a:xfrm>
              <a:prstGeom prst="rect">
                <a:avLst/>
              </a:prstGeom>
              <a:noFill/>
              <a:ln w="9525">
                <a:noFill/>
              </a:ln>
            </p:spPr>
            <p:txBody>
              <a:bodyPr wrap="square" anchor="t">
                <a:spAutoFit/>
              </a:bodyPr>
              <a:p>
                <a:r>
                  <a:rPr lang="zh-CN" altLang="en-US" sz="1000">
                    <a:latin typeface="微软雅黑" panose="020B0503020204020204" charset="-122"/>
                    <a:ea typeface="微软雅黑" panose="020B0503020204020204" charset="-122"/>
                  </a:rPr>
                  <a:t>Camera external parameters</a:t>
                </a:r>
                <a:endParaRPr lang="zh-CN" altLang="en-US" sz="1000">
                  <a:latin typeface="微软雅黑" panose="020B0503020204020204" charset="-122"/>
                  <a:ea typeface="微软雅黑" panose="020B0503020204020204" charset="-122"/>
                </a:endParaRPr>
              </a:p>
            </p:txBody>
          </p:sp>
          <p:sp>
            <p:nvSpPr>
              <p:cNvPr id="22540" name="文本框 3"/>
              <p:cNvSpPr txBox="1"/>
              <p:nvPr/>
            </p:nvSpPr>
            <p:spPr>
              <a:xfrm>
                <a:off x="9186" y="8052"/>
                <a:ext cx="3080" cy="1078"/>
              </a:xfrm>
              <a:prstGeom prst="rect">
                <a:avLst/>
              </a:prstGeom>
              <a:noFill/>
              <a:ln w="9525">
                <a:noFill/>
              </a:ln>
            </p:spPr>
            <p:txBody>
              <a:bodyPr wrap="square" anchor="t">
                <a:spAutoFit/>
              </a:bodyPr>
              <a:p>
                <a:r>
                  <a:rPr lang="zh-CN" altLang="en-US" sz="1000">
                    <a:latin typeface="微软雅黑" panose="020B0503020204020204" charset="-122"/>
                    <a:ea typeface="微软雅黑" panose="020B0503020204020204" charset="-122"/>
                  </a:rPr>
                  <a:t>Camera external parameters</a:t>
                </a:r>
                <a:endParaRPr lang="zh-CN" altLang="en-US" sz="1000">
                  <a:latin typeface="微软雅黑" panose="020B0503020204020204" charset="-122"/>
                  <a:ea typeface="微软雅黑" panose="020B0503020204020204" charset="-122"/>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Box 59"/>
          <p:cNvSpPr>
            <a:spLocks noChangeArrowheads="1"/>
          </p:cNvSpPr>
          <p:nvPr/>
        </p:nvSpPr>
        <p:spPr bwMode="auto">
          <a:xfrm flipH="1">
            <a:off x="2447290" y="2491105"/>
            <a:ext cx="4669790"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r>
              <a:rPr 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获取</a:t>
            </a:r>
            <a:r>
              <a:rPr lang="en-US"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RT</a:t>
            </a:r>
            <a:endParaRPr lang="en-US" altLang="zh-CN" sz="2800" b="1" strike="noStrike" noProof="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r>
              <a:rPr lang="zh-CN"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Get RT</a:t>
            </a:r>
            <a:endParaRPr lang="zh-CN"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8000" b="1" strike="noStrike" noProof="1" dirty="0">
              <a:solidFill>
                <a:srgbClr val="262626"/>
              </a:solidFill>
              <a:latin typeface="Arial" panose="020B0604020202020204" pitchFamily="34" charset="0"/>
              <a:ea typeface="宋体" panose="02010600030101010101" pitchFamily="2" charset="-122"/>
              <a:sym typeface="Arial" panose="020B0604020202020204" pitchFamily="34" charset="0"/>
            </a:endParaRPr>
          </a:p>
          <a:p>
            <a:pPr algn="ctr" fontAlgn="base"/>
            <a:endParaRPr lang="zh-CN" altLang="en-US" sz="8000" b="1" strike="noStrike" spc="1500" noProof="1" dirty="0">
              <a:solidFill>
                <a:schemeClr val="tx1">
                  <a:lumMod val="75000"/>
                  <a:lumOff val="25000"/>
                </a:schemeClr>
              </a:solidFill>
              <a:latin typeface="微软雅黑" panose="020B0503020204020204" charset="-122"/>
              <a:ea typeface="微软雅黑" panose="020B0503020204020204" charset="-122"/>
              <a:sym typeface="方正兰亭黑_GBK" pitchFamily="2" charset="-122"/>
            </a:endParaRPr>
          </a:p>
        </p:txBody>
      </p:sp>
      <p:grpSp>
        <p:nvGrpSpPr>
          <p:cNvPr id="5" name="组合 4"/>
          <p:cNvGrpSpPr/>
          <p:nvPr/>
        </p:nvGrpSpPr>
        <p:grpSpPr>
          <a:xfrm>
            <a:off x="2788920" y="2078355"/>
            <a:ext cx="1405890" cy="1728470"/>
            <a:chOff x="3458" y="3585"/>
            <a:chExt cx="2214" cy="2722"/>
          </a:xfrm>
        </p:grpSpPr>
        <p:sp>
          <p:nvSpPr>
            <p:cNvPr id="2" name="矩形 1"/>
            <p:cNvSpPr/>
            <p:nvPr/>
          </p:nvSpPr>
          <p:spPr>
            <a:xfrm>
              <a:off x="3458" y="3585"/>
              <a:ext cx="1021" cy="2722"/>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4327" y="4544"/>
              <a:ext cx="284" cy="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3962" y="4544"/>
              <a:ext cx="1711" cy="822"/>
            </a:xfrm>
            <a:prstGeom prst="rect">
              <a:avLst/>
            </a:prstGeom>
            <a:noFill/>
          </p:spPr>
          <p:txBody>
            <a:bodyPr wrap="square" rtlCol="0">
              <a:spAutoFit/>
            </a:bodyPr>
            <a:p>
              <a:r>
                <a:rPr lang="en-US" altLang="zh-CN" sz="2800" b="1">
                  <a:latin typeface="微软雅黑" panose="020B0503020204020204" charset="-122"/>
                  <a:ea typeface="微软雅黑" panose="020B0503020204020204" charset="-122"/>
                </a:rPr>
                <a:t>03</a:t>
              </a:r>
              <a:endParaRPr lang="en-US" altLang="zh-CN" sz="2800" b="1">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获取</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RT </a:t>
            </a:r>
            <a:r>
              <a:rPr lang="zh-CN"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Get RT</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4599" name="文本框 40"/>
          <p:cNvSpPr txBox="1"/>
          <p:nvPr/>
        </p:nvSpPr>
        <p:spPr>
          <a:xfrm>
            <a:off x="294640" y="621665"/>
            <a:ext cx="5467350" cy="829945"/>
          </a:xfrm>
          <a:prstGeom prst="rect">
            <a:avLst/>
          </a:prstGeom>
          <a:noFill/>
          <a:ln w="9525">
            <a:noFill/>
          </a:ln>
        </p:spPr>
        <p:txBody>
          <a:bodyPr wrap="square" anchor="t">
            <a:spAutoFit/>
          </a:bodyPr>
          <a:p>
            <a:r>
              <a:rPr lang="en-US" altLang="zh-CN" sz="1600" b="1">
                <a:latin typeface="微软雅黑" panose="020B0503020204020204" charset="-122"/>
                <a:ea typeface="微软雅黑" panose="020B0503020204020204" charset="-122"/>
                <a:cs typeface="微软雅黑" panose="020B0503020204020204" charset="-122"/>
              </a:rPr>
              <a:t>Guiding Gui</a:t>
            </a:r>
            <a:r>
              <a:rPr lang="zh-CN" altLang="en-US" sz="1600" b="1">
                <a:latin typeface="微软雅黑" panose="020B0503020204020204" charset="-122"/>
                <a:ea typeface="微软雅黑" panose="020B0503020204020204" charset="-122"/>
                <a:cs typeface="微软雅黑" panose="020B0503020204020204" charset="-122"/>
              </a:rPr>
              <a:t>实际场景坐标展示</a:t>
            </a:r>
            <a:endParaRPr lang="zh-CN" altLang="en-US" sz="1600" b="1">
              <a:latin typeface="微软雅黑" panose="020B0503020204020204" charset="-122"/>
              <a:ea typeface="微软雅黑" panose="020B0503020204020204" charset="-122"/>
              <a:cs typeface="微软雅黑" panose="020B0503020204020204" charset="-122"/>
            </a:endParaRPr>
          </a:p>
          <a:p>
            <a:r>
              <a:rPr lang="zh-CN" sz="1600" b="1">
                <a:latin typeface="微软雅黑" panose="020B0503020204020204" charset="-122"/>
                <a:ea typeface="微软雅黑" panose="020B0503020204020204" charset="-122"/>
                <a:cs typeface="微软雅黑" panose="020B0503020204020204" charset="-122"/>
                <a:sym typeface="+mn-ea"/>
              </a:rPr>
              <a:t>Guiding GUI actual scene coordinate display</a:t>
            </a:r>
            <a:endParaRPr lang="zh-CN"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p:txBody>
      </p:sp>
      <p:pic>
        <p:nvPicPr>
          <p:cNvPr id="15" name="图片 14"/>
          <p:cNvPicPr>
            <a:picLocks noChangeAspect="1"/>
          </p:cNvPicPr>
          <p:nvPr/>
        </p:nvPicPr>
        <p:blipFill>
          <a:blip r:embed="rId1"/>
          <a:stretch>
            <a:fillRect/>
          </a:stretch>
        </p:blipFill>
        <p:spPr>
          <a:xfrm>
            <a:off x="788035" y="1372870"/>
            <a:ext cx="6991350" cy="4610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获取</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RT </a:t>
            </a:r>
            <a:r>
              <a:rPr lang="zh-CN"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Get RT</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5606" name="文本框 2"/>
          <p:cNvSpPr txBox="1"/>
          <p:nvPr/>
        </p:nvSpPr>
        <p:spPr>
          <a:xfrm>
            <a:off x="389255" y="855663"/>
            <a:ext cx="7454900" cy="1045210"/>
          </a:xfrm>
          <a:prstGeom prst="rect">
            <a:avLst/>
          </a:prstGeom>
          <a:noFill/>
          <a:ln w="9525">
            <a:noFill/>
          </a:ln>
        </p:spPr>
        <p:txBody>
          <a:bodyPr wrap="square" anchor="t">
            <a:spAutoFit/>
          </a:bodyPr>
          <a:p>
            <a:r>
              <a:rPr lang="en-US" altLang="zh-CN" sz="1600" b="1">
                <a:latin typeface="微软雅黑" panose="020B0503020204020204" charset="-122"/>
                <a:ea typeface="微软雅黑" panose="020B0503020204020204" charset="-122"/>
                <a:cs typeface="微软雅黑" panose="020B0503020204020204" charset="-122"/>
              </a:rPr>
              <a:t>RT</a:t>
            </a:r>
            <a:r>
              <a:rPr lang="zh-CN" altLang="en-US" sz="1600" b="1">
                <a:latin typeface="微软雅黑" panose="020B0503020204020204" charset="-122"/>
                <a:ea typeface="微软雅黑" panose="020B0503020204020204" charset="-122"/>
                <a:cs typeface="微软雅黑" panose="020B0503020204020204" charset="-122"/>
              </a:rPr>
              <a:t>标定中涉及到相机坐标，屏幕</a:t>
            </a:r>
            <a:r>
              <a:rPr lang="en-US" altLang="zh-CN" sz="1600" b="1">
                <a:latin typeface="微软雅黑" panose="020B0503020204020204" charset="-122"/>
                <a:ea typeface="微软雅黑" panose="020B0503020204020204" charset="-122"/>
                <a:cs typeface="微软雅黑" panose="020B0503020204020204" charset="-122"/>
              </a:rPr>
              <a:t>3D</a:t>
            </a:r>
            <a:r>
              <a:rPr lang="zh-CN" altLang="en-US" sz="1600" b="1">
                <a:latin typeface="微软雅黑" panose="020B0503020204020204" charset="-122"/>
                <a:ea typeface="微软雅黑" panose="020B0503020204020204" charset="-122"/>
                <a:cs typeface="微软雅黑" panose="020B0503020204020204" charset="-122"/>
              </a:rPr>
              <a:t>坐标系，图像像素坐标系。</a:t>
            </a:r>
            <a:endParaRPr lang="zh-CN" altLang="en-US" sz="1600" b="1">
              <a:latin typeface="微软雅黑" panose="020B0503020204020204" charset="-122"/>
              <a:ea typeface="微软雅黑" panose="020B0503020204020204" charset="-122"/>
              <a:cs typeface="微软雅黑" panose="020B0503020204020204" charset="-122"/>
            </a:endParaRPr>
          </a:p>
          <a:p>
            <a:r>
              <a:rPr lang="zh-CN" sz="1600" b="1">
                <a:latin typeface="微软雅黑" panose="020B0503020204020204" charset="-122"/>
                <a:ea typeface="微软雅黑" panose="020B0503020204020204" charset="-122"/>
                <a:cs typeface="微软雅黑" panose="020B0503020204020204" charset="-122"/>
                <a:sym typeface="+mn-ea"/>
              </a:rPr>
              <a:t>RT calibration involves camera coordinate, screen 3D coordinate system and image pixel coordinate system</a:t>
            </a:r>
            <a:r>
              <a:rPr lang="zh-CN" sz="1400">
                <a:latin typeface="微软雅黑" panose="020B0503020204020204" charset="-122"/>
                <a:ea typeface="微软雅黑" panose="020B0503020204020204" charset="-122"/>
                <a:cs typeface="微软雅黑" panose="020B0503020204020204" charset="-122"/>
                <a:sym typeface="+mn-ea"/>
              </a:rPr>
              <a:t>.</a:t>
            </a:r>
            <a:endParaRPr lang="zh-CN"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812165" y="3599180"/>
            <a:ext cx="2299970" cy="1063625"/>
            <a:chOff x="2999" y="5809"/>
            <a:chExt cx="3622" cy="1675"/>
          </a:xfrm>
        </p:grpSpPr>
        <p:sp>
          <p:nvSpPr>
            <p:cNvPr id="3" name="椭圆 2"/>
            <p:cNvSpPr/>
            <p:nvPr/>
          </p:nvSpPr>
          <p:spPr>
            <a:xfrm>
              <a:off x="4451" y="5859"/>
              <a:ext cx="225" cy="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cxnSp>
          <p:nvCxnSpPr>
            <p:cNvPr id="10" name="直接箭头连接符 9"/>
            <p:cNvCxnSpPr>
              <a:stCxn id="3" idx="5"/>
            </p:cNvCxnSpPr>
            <p:nvPr/>
          </p:nvCxnSpPr>
          <p:spPr>
            <a:xfrm flipH="1">
              <a:off x="4633" y="6054"/>
              <a:ext cx="10" cy="10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3" idx="6"/>
            </p:cNvCxnSpPr>
            <p:nvPr/>
          </p:nvCxnSpPr>
          <p:spPr>
            <a:xfrm>
              <a:off x="4676" y="5973"/>
              <a:ext cx="1090" cy="2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 idx="5"/>
            </p:cNvCxnSpPr>
            <p:nvPr/>
          </p:nvCxnSpPr>
          <p:spPr>
            <a:xfrm flipH="1">
              <a:off x="3725" y="6054"/>
              <a:ext cx="918" cy="8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9"/>
            <p:cNvSpPr txBox="1"/>
            <p:nvPr/>
          </p:nvSpPr>
          <p:spPr>
            <a:xfrm>
              <a:off x="5891" y="5809"/>
              <a:ext cx="730"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Xc</a:t>
              </a:r>
              <a:endParaRPr lang="en-US" altLang="zh-CN">
                <a:latin typeface="Arial" panose="020B0604020202020204" pitchFamily="34" charset="0"/>
                <a:ea typeface="宋体" panose="02010600030101010101" pitchFamily="2" charset="-122"/>
              </a:endParaRPr>
            </a:p>
          </p:txBody>
        </p:sp>
        <p:sp>
          <p:nvSpPr>
            <p:cNvPr id="14" name="文本框 11"/>
            <p:cNvSpPr txBox="1"/>
            <p:nvPr/>
          </p:nvSpPr>
          <p:spPr>
            <a:xfrm>
              <a:off x="2999" y="6724"/>
              <a:ext cx="727"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Zc</a:t>
              </a:r>
              <a:endParaRPr lang="en-US" altLang="zh-CN">
                <a:latin typeface="Arial" panose="020B0604020202020204" pitchFamily="34" charset="0"/>
                <a:ea typeface="宋体" panose="02010600030101010101" pitchFamily="2" charset="-122"/>
              </a:endParaRPr>
            </a:p>
          </p:txBody>
        </p:sp>
        <p:sp>
          <p:nvSpPr>
            <p:cNvPr id="19" name="文本框 12"/>
            <p:cNvSpPr txBox="1"/>
            <p:nvPr/>
          </p:nvSpPr>
          <p:spPr>
            <a:xfrm>
              <a:off x="4676" y="6904"/>
              <a:ext cx="730"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Yc</a:t>
              </a:r>
              <a:endParaRPr lang="en-US" altLang="zh-CN">
                <a:latin typeface="Arial" panose="020B0604020202020204" pitchFamily="34" charset="0"/>
                <a:ea typeface="宋体" panose="02010600030101010101" pitchFamily="2" charset="-122"/>
              </a:endParaRPr>
            </a:p>
          </p:txBody>
        </p:sp>
      </p:grpSp>
      <p:sp>
        <p:nvSpPr>
          <p:cNvPr id="20" name="文本框 22"/>
          <p:cNvSpPr txBox="1"/>
          <p:nvPr/>
        </p:nvSpPr>
        <p:spPr>
          <a:xfrm>
            <a:off x="4712335" y="2062480"/>
            <a:ext cx="3517265" cy="829945"/>
          </a:xfrm>
          <a:prstGeom prst="rect">
            <a:avLst/>
          </a:prstGeom>
          <a:noFill/>
          <a:ln w="9525">
            <a:noFill/>
          </a:ln>
        </p:spPr>
        <p:txBody>
          <a:bodyPr wrap="square" anchor="t">
            <a:spAutoFit/>
          </a:bodyPr>
          <a:p>
            <a:pPr algn="l"/>
            <a:r>
              <a:rPr lang="zh-CN" altLang="en-US" sz="1600">
                <a:latin typeface="微软雅黑" panose="020B0503020204020204" charset="-122"/>
                <a:ea typeface="微软雅黑" panose="020B0503020204020204" charset="-122"/>
                <a:cs typeface="微软雅黑" panose="020B0503020204020204" charset="-122"/>
              </a:rPr>
              <a:t>图像像素坐标系</a:t>
            </a:r>
            <a:endParaRPr lang="zh-CN" altLang="en-US" sz="1600">
              <a:latin typeface="微软雅黑" panose="020B0503020204020204" charset="-122"/>
              <a:ea typeface="微软雅黑" panose="020B0503020204020204" charset="-122"/>
              <a:cs typeface="微软雅黑" panose="020B0503020204020204" charset="-122"/>
            </a:endParaRPr>
          </a:p>
          <a:p>
            <a:pPr algn="l"/>
            <a:r>
              <a:rPr lang="zh-CN" altLang="en-US" sz="1600">
                <a:latin typeface="微软雅黑" panose="020B0503020204020204" charset="-122"/>
                <a:ea typeface="微软雅黑" panose="020B0503020204020204" charset="-122"/>
                <a:cs typeface="微软雅黑" panose="020B0503020204020204" charset="-122"/>
                <a:sym typeface="+mn-ea"/>
              </a:rPr>
              <a:t>Image pixel coordinate system</a:t>
            </a:r>
            <a:endParaRPr lang="zh-CN" altLang="en-US" sz="1600">
              <a:latin typeface="微软雅黑" panose="020B0503020204020204" charset="-122"/>
              <a:ea typeface="微软雅黑" panose="020B0503020204020204" charset="-122"/>
              <a:cs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p:txBody>
      </p:sp>
      <p:grpSp>
        <p:nvGrpSpPr>
          <p:cNvPr id="5" name="组合 4"/>
          <p:cNvGrpSpPr/>
          <p:nvPr/>
        </p:nvGrpSpPr>
        <p:grpSpPr>
          <a:xfrm>
            <a:off x="4418330" y="3139440"/>
            <a:ext cx="3143885" cy="1701800"/>
            <a:chOff x="7229" y="5229"/>
            <a:chExt cx="4951" cy="2680"/>
          </a:xfrm>
        </p:grpSpPr>
        <p:sp>
          <p:nvSpPr>
            <p:cNvPr id="22" name="矩形 21"/>
            <p:cNvSpPr/>
            <p:nvPr/>
          </p:nvSpPr>
          <p:spPr>
            <a:xfrm>
              <a:off x="8536" y="5859"/>
              <a:ext cx="2918" cy="19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endParaRPr lang="zh-CN" altLang="en-US" strike="noStrike" noProof="1"/>
            </a:p>
          </p:txBody>
        </p:sp>
        <p:cxnSp>
          <p:nvCxnSpPr>
            <p:cNvPr id="23" name="直接箭头连接符 22"/>
            <p:cNvCxnSpPr/>
            <p:nvPr/>
          </p:nvCxnSpPr>
          <p:spPr>
            <a:xfrm>
              <a:off x="8301" y="5531"/>
              <a:ext cx="3063"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8273" y="5531"/>
              <a:ext cx="28" cy="23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文本框 26"/>
            <p:cNvSpPr txBox="1"/>
            <p:nvPr/>
          </p:nvSpPr>
          <p:spPr>
            <a:xfrm>
              <a:off x="11454" y="5229"/>
              <a:ext cx="727"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U</a:t>
              </a:r>
              <a:endParaRPr lang="en-US" altLang="zh-CN">
                <a:latin typeface="Arial" panose="020B0604020202020204" pitchFamily="34" charset="0"/>
                <a:ea typeface="宋体" panose="02010600030101010101" pitchFamily="2" charset="-122"/>
              </a:endParaRPr>
            </a:p>
          </p:txBody>
        </p:sp>
        <p:sp>
          <p:nvSpPr>
            <p:cNvPr id="29" name="文本框 27"/>
            <p:cNvSpPr txBox="1"/>
            <p:nvPr/>
          </p:nvSpPr>
          <p:spPr>
            <a:xfrm>
              <a:off x="7229" y="7272"/>
              <a:ext cx="727"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V</a:t>
              </a:r>
              <a:endParaRPr lang="en-US" altLang="zh-CN">
                <a:latin typeface="Arial" panose="020B0604020202020204" pitchFamily="34" charset="0"/>
                <a:ea typeface="宋体" panose="02010600030101010101" pitchFamily="2" charset="-122"/>
              </a:endParaRPr>
            </a:p>
          </p:txBody>
        </p:sp>
      </p:grpSp>
      <p:sp>
        <p:nvSpPr>
          <p:cNvPr id="34" name="文本框 33"/>
          <p:cNvSpPr txBox="1"/>
          <p:nvPr/>
        </p:nvSpPr>
        <p:spPr>
          <a:xfrm>
            <a:off x="241935" y="2062480"/>
            <a:ext cx="3962400" cy="829945"/>
          </a:xfrm>
          <a:prstGeom prst="rect">
            <a:avLst/>
          </a:prstGeom>
          <a:noFill/>
          <a:ln w="9525">
            <a:noFill/>
          </a:ln>
        </p:spPr>
        <p:txBody>
          <a:bodyPr wrap="square" anchor="t">
            <a:spAutoFit/>
          </a:bodyPr>
          <a:p>
            <a:pPr algn="ctr"/>
            <a:r>
              <a:rPr lang="zh-CN" altLang="en-US" sz="1600">
                <a:latin typeface="微软雅黑" panose="020B0503020204020204" charset="-122"/>
                <a:ea typeface="微软雅黑" panose="020B0503020204020204" charset="-122"/>
                <a:cs typeface="微软雅黑" panose="020B0503020204020204" charset="-122"/>
              </a:rPr>
              <a:t>相机坐标</a:t>
            </a:r>
            <a:endParaRPr lang="zh-CN" altLang="en-US" sz="1600">
              <a:latin typeface="微软雅黑" panose="020B0503020204020204" charset="-122"/>
              <a:ea typeface="微软雅黑" panose="020B0503020204020204" charset="-122"/>
              <a:cs typeface="微软雅黑" panose="020B0503020204020204" charset="-122"/>
            </a:endParaRPr>
          </a:p>
          <a:p>
            <a:pPr algn="ctr"/>
            <a:r>
              <a:rPr lang="zh-CN" altLang="en-US" sz="160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Camera coordinate system</a:t>
            </a:r>
            <a:endParaRPr lang="zh-CN" altLang="en-US" sz="1600"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a:p>
            <a:endParaRPr lang="zh-CN" altLang="en-US"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获取</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RT </a:t>
            </a:r>
            <a:r>
              <a:rPr lang="zh-CN"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Get RT</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5616" name="文本框 13"/>
          <p:cNvSpPr txBox="1"/>
          <p:nvPr/>
        </p:nvSpPr>
        <p:spPr>
          <a:xfrm>
            <a:off x="437198" y="1202373"/>
            <a:ext cx="3007360" cy="829945"/>
          </a:xfrm>
          <a:prstGeom prst="rect">
            <a:avLst/>
          </a:prstGeom>
          <a:noFill/>
          <a:ln w="9525">
            <a:noFill/>
          </a:ln>
        </p:spPr>
        <p:txBody>
          <a:bodyPr wrap="none" anchor="t">
            <a:spAutoFit/>
          </a:bodyPr>
          <a:p>
            <a:pPr algn="l"/>
            <a:r>
              <a:rPr lang="zh-CN" altLang="en-US" sz="1600">
                <a:latin typeface="微软雅黑" panose="020B0503020204020204" charset="-122"/>
                <a:ea typeface="微软雅黑" panose="020B0503020204020204" charset="-122"/>
                <a:cs typeface="微软雅黑" panose="020B0503020204020204" charset="-122"/>
              </a:rPr>
              <a:t>屏幕</a:t>
            </a:r>
            <a:r>
              <a:rPr lang="en-US" altLang="zh-CN" sz="1600">
                <a:latin typeface="微软雅黑" panose="020B0503020204020204" charset="-122"/>
                <a:ea typeface="微软雅黑" panose="020B0503020204020204" charset="-122"/>
                <a:cs typeface="微软雅黑" panose="020B0503020204020204" charset="-122"/>
              </a:rPr>
              <a:t>3D</a:t>
            </a:r>
            <a:r>
              <a:rPr lang="zh-CN" altLang="en-US" sz="1600">
                <a:latin typeface="微软雅黑" panose="020B0503020204020204" charset="-122"/>
                <a:ea typeface="微软雅黑" panose="020B0503020204020204" charset="-122"/>
                <a:cs typeface="微软雅黑" panose="020B0503020204020204" charset="-122"/>
              </a:rPr>
              <a:t>坐标系</a:t>
            </a:r>
            <a:endParaRPr lang="zh-CN" altLang="en-US" sz="1600">
              <a:latin typeface="微软雅黑" panose="020B0503020204020204" charset="-122"/>
              <a:ea typeface="微软雅黑" panose="020B0503020204020204" charset="-122"/>
              <a:cs typeface="微软雅黑" panose="020B0503020204020204" charset="-122"/>
            </a:endParaRPr>
          </a:p>
          <a:p>
            <a:pPr algn="l"/>
            <a:r>
              <a:rPr lang="zh-CN" sz="1600">
                <a:latin typeface="微软雅黑" panose="020B0503020204020204" charset="-122"/>
                <a:ea typeface="微软雅黑" panose="020B0503020204020204" charset="-122"/>
                <a:cs typeface="微软雅黑" panose="020B0503020204020204" charset="-122"/>
                <a:sym typeface="+mn-ea"/>
              </a:rPr>
              <a:t>Screen 3D coordinate system</a:t>
            </a:r>
            <a:endParaRPr lang="zh-CN" sz="1600">
              <a:latin typeface="微软雅黑" panose="020B0503020204020204" charset="-122"/>
              <a:ea typeface="微软雅黑" panose="020B0503020204020204" charset="-122"/>
              <a:cs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25629" name="文本框 28"/>
          <p:cNvSpPr txBox="1"/>
          <p:nvPr/>
        </p:nvSpPr>
        <p:spPr>
          <a:xfrm>
            <a:off x="4904740" y="1202373"/>
            <a:ext cx="3331210" cy="922020"/>
          </a:xfrm>
          <a:prstGeom prst="rect">
            <a:avLst/>
          </a:prstGeom>
          <a:noFill/>
          <a:ln w="9525">
            <a:noFill/>
          </a:ln>
        </p:spPr>
        <p:txBody>
          <a:bodyPr wrap="none" anchor="t">
            <a:spAutoFit/>
          </a:bodyPr>
          <a:p>
            <a:pPr algn="l"/>
            <a:r>
              <a:rPr lang="zh-CN" altLang="en-US">
                <a:latin typeface="Arial" panose="020B0604020202020204" pitchFamily="34" charset="0"/>
                <a:ea typeface="宋体" panose="02010600030101010101" pitchFamily="2" charset="-122"/>
              </a:rPr>
              <a:t>坐标系合体</a:t>
            </a:r>
            <a:endParaRPr lang="zh-CN" altLang="en-US">
              <a:latin typeface="Arial" panose="020B0604020202020204" pitchFamily="34" charset="0"/>
              <a:ea typeface="宋体" panose="02010600030101010101" pitchFamily="2" charset="-122"/>
            </a:endParaRPr>
          </a:p>
          <a:p>
            <a:pPr algn="l"/>
            <a:r>
              <a:rPr lang="zh-CN" altLang="en-US">
                <a:sym typeface="+mn-ea"/>
              </a:rPr>
              <a:t>Coordinate </a:t>
            </a:r>
            <a:r>
              <a:rPr lang="zh-CN" altLang="en-US" sz="1600">
                <a:latin typeface="微软雅黑" panose="020B0503020204020204" charset="-122"/>
                <a:ea typeface="微软雅黑" panose="020B0503020204020204" charset="-122"/>
                <a:sym typeface="+mn-ea"/>
              </a:rPr>
              <a:t>system </a:t>
            </a:r>
            <a:r>
              <a:rPr lang="zh-CN" altLang="en-US">
                <a:sym typeface="+mn-ea"/>
              </a:rPr>
              <a:t>combination</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grpSp>
        <p:nvGrpSpPr>
          <p:cNvPr id="8" name="组合 7"/>
          <p:cNvGrpSpPr/>
          <p:nvPr/>
        </p:nvGrpSpPr>
        <p:grpSpPr>
          <a:xfrm>
            <a:off x="684530" y="2325370"/>
            <a:ext cx="2149475" cy="1584325"/>
            <a:chOff x="2175" y="6223"/>
            <a:chExt cx="3385" cy="2495"/>
          </a:xfrm>
        </p:grpSpPr>
        <p:sp>
          <p:nvSpPr>
            <p:cNvPr id="16" name="矩形 15"/>
            <p:cNvSpPr/>
            <p:nvPr/>
          </p:nvSpPr>
          <p:spPr>
            <a:xfrm>
              <a:off x="2270" y="6223"/>
              <a:ext cx="3290" cy="24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endParaRPr lang="zh-CN" altLang="en-US" strike="noStrike" noProof="1"/>
            </a:p>
          </p:txBody>
        </p:sp>
        <p:cxnSp>
          <p:nvCxnSpPr>
            <p:cNvPr id="21" name="直接箭头连接符 20"/>
            <p:cNvCxnSpPr/>
            <p:nvPr/>
          </p:nvCxnSpPr>
          <p:spPr>
            <a:xfrm>
              <a:off x="2175" y="7470"/>
              <a:ext cx="329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6" idx="1"/>
              <a:endCxn id="16" idx="3"/>
            </p:cNvCxnSpPr>
            <p:nvPr/>
          </p:nvCxnSpPr>
          <p:spPr>
            <a:xfrm>
              <a:off x="3915" y="6223"/>
              <a:ext cx="0" cy="24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6" idx="1"/>
              <a:endCxn id="16" idx="3"/>
            </p:cNvCxnSpPr>
            <p:nvPr/>
          </p:nvCxnSpPr>
          <p:spPr>
            <a:xfrm flipH="1">
              <a:off x="2635" y="7470"/>
              <a:ext cx="1280" cy="1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文本框 18"/>
            <p:cNvSpPr txBox="1"/>
            <p:nvPr/>
          </p:nvSpPr>
          <p:spPr>
            <a:xfrm>
              <a:off x="4070" y="6710"/>
              <a:ext cx="730"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Xs</a:t>
              </a:r>
              <a:endParaRPr lang="en-US" altLang="zh-CN">
                <a:latin typeface="Arial" panose="020B0604020202020204" pitchFamily="34" charset="0"/>
                <a:ea typeface="宋体" panose="02010600030101010101" pitchFamily="2" charset="-122"/>
              </a:endParaRPr>
            </a:p>
          </p:txBody>
        </p:sp>
        <p:sp>
          <p:nvSpPr>
            <p:cNvPr id="33" name="文本框 19"/>
            <p:cNvSpPr txBox="1"/>
            <p:nvPr/>
          </p:nvSpPr>
          <p:spPr>
            <a:xfrm>
              <a:off x="4070" y="8138"/>
              <a:ext cx="730"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Ys</a:t>
              </a:r>
              <a:endParaRPr lang="en-US" altLang="zh-CN">
                <a:latin typeface="Arial" panose="020B0604020202020204" pitchFamily="34" charset="0"/>
                <a:ea typeface="宋体" panose="02010600030101010101" pitchFamily="2" charset="-122"/>
              </a:endParaRPr>
            </a:p>
          </p:txBody>
        </p:sp>
        <p:sp>
          <p:nvSpPr>
            <p:cNvPr id="34" name="文本框 21"/>
            <p:cNvSpPr txBox="1"/>
            <p:nvPr/>
          </p:nvSpPr>
          <p:spPr>
            <a:xfrm>
              <a:off x="2270" y="7710"/>
              <a:ext cx="730"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Zs</a:t>
              </a:r>
              <a:endParaRPr lang="en-US" altLang="zh-CN">
                <a:latin typeface="Arial" panose="020B0604020202020204" pitchFamily="34" charset="0"/>
                <a:ea typeface="宋体" panose="02010600030101010101" pitchFamily="2" charset="-122"/>
              </a:endParaRPr>
            </a:p>
          </p:txBody>
        </p:sp>
      </p:grpSp>
      <p:grpSp>
        <p:nvGrpSpPr>
          <p:cNvPr id="55" name="组合 54"/>
          <p:cNvGrpSpPr/>
          <p:nvPr/>
        </p:nvGrpSpPr>
        <p:grpSpPr>
          <a:xfrm>
            <a:off x="4015105" y="2126615"/>
            <a:ext cx="3796665" cy="2616200"/>
            <a:chOff x="6070" y="5730"/>
            <a:chExt cx="5979" cy="4120"/>
          </a:xfrm>
        </p:grpSpPr>
        <p:sp>
          <p:nvSpPr>
            <p:cNvPr id="56" name="矩形 55"/>
            <p:cNvSpPr/>
            <p:nvPr/>
          </p:nvSpPr>
          <p:spPr>
            <a:xfrm>
              <a:off x="8340" y="6338"/>
              <a:ext cx="3288" cy="24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endParaRPr lang="zh-CN" altLang="en-US" strike="noStrike" noProof="1"/>
            </a:p>
          </p:txBody>
        </p:sp>
        <p:sp>
          <p:nvSpPr>
            <p:cNvPr id="57" name="椭圆 56"/>
            <p:cNvSpPr/>
            <p:nvPr/>
          </p:nvSpPr>
          <p:spPr>
            <a:xfrm>
              <a:off x="7438" y="8065"/>
              <a:ext cx="228" cy="2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cxnSp>
          <p:nvCxnSpPr>
            <p:cNvPr id="58" name="直接箭头连接符 57"/>
            <p:cNvCxnSpPr/>
            <p:nvPr/>
          </p:nvCxnSpPr>
          <p:spPr>
            <a:xfrm flipH="1">
              <a:off x="6520" y="8290"/>
              <a:ext cx="918" cy="85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7545" y="8290"/>
              <a:ext cx="10" cy="10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7555" y="8165"/>
              <a:ext cx="1090" cy="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 name="文本框 34"/>
            <p:cNvSpPr txBox="1"/>
            <p:nvPr/>
          </p:nvSpPr>
          <p:spPr>
            <a:xfrm>
              <a:off x="6070" y="8290"/>
              <a:ext cx="728"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Zc</a:t>
              </a:r>
              <a:endParaRPr lang="en-US" altLang="zh-CN">
                <a:latin typeface="Arial" panose="020B0604020202020204" pitchFamily="34" charset="0"/>
                <a:ea typeface="宋体" panose="02010600030101010101" pitchFamily="2" charset="-122"/>
              </a:endParaRPr>
            </a:p>
          </p:txBody>
        </p:sp>
        <p:sp>
          <p:nvSpPr>
            <p:cNvPr id="62" name="文本框 35"/>
            <p:cNvSpPr txBox="1"/>
            <p:nvPr/>
          </p:nvSpPr>
          <p:spPr>
            <a:xfrm>
              <a:off x="7555" y="7470"/>
              <a:ext cx="730"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Xc</a:t>
              </a:r>
              <a:endParaRPr lang="en-US" altLang="zh-CN">
                <a:latin typeface="Arial" panose="020B0604020202020204" pitchFamily="34" charset="0"/>
                <a:ea typeface="宋体" panose="02010600030101010101" pitchFamily="2" charset="-122"/>
              </a:endParaRPr>
            </a:p>
          </p:txBody>
        </p:sp>
        <p:sp>
          <p:nvSpPr>
            <p:cNvPr id="63" name="文本框 36"/>
            <p:cNvSpPr txBox="1"/>
            <p:nvPr/>
          </p:nvSpPr>
          <p:spPr>
            <a:xfrm>
              <a:off x="6798" y="9270"/>
              <a:ext cx="727"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Yc</a:t>
              </a:r>
              <a:endParaRPr lang="en-US" altLang="zh-CN">
                <a:latin typeface="Arial" panose="020B0604020202020204" pitchFamily="34" charset="0"/>
                <a:ea typeface="宋体" panose="02010600030101010101" pitchFamily="2" charset="-122"/>
              </a:endParaRPr>
            </a:p>
          </p:txBody>
        </p:sp>
        <p:cxnSp>
          <p:nvCxnSpPr>
            <p:cNvPr id="64" name="直接箭头连接符 63"/>
            <p:cNvCxnSpPr/>
            <p:nvPr/>
          </p:nvCxnSpPr>
          <p:spPr>
            <a:xfrm>
              <a:off x="9985" y="6338"/>
              <a:ext cx="0" cy="249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8340" y="7585"/>
              <a:ext cx="329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a:off x="8645" y="7585"/>
              <a:ext cx="1283" cy="1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7" name="文本框 40"/>
            <p:cNvSpPr txBox="1"/>
            <p:nvPr/>
          </p:nvSpPr>
          <p:spPr>
            <a:xfrm>
              <a:off x="8923" y="8425"/>
              <a:ext cx="727"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Zs</a:t>
              </a:r>
              <a:endParaRPr lang="en-US" altLang="zh-CN">
                <a:latin typeface="Arial" panose="020B0604020202020204" pitchFamily="34" charset="0"/>
                <a:ea typeface="宋体" panose="02010600030101010101" pitchFamily="2" charset="-122"/>
              </a:endParaRPr>
            </a:p>
          </p:txBody>
        </p:sp>
        <p:sp>
          <p:nvSpPr>
            <p:cNvPr id="68" name="文本框 41"/>
            <p:cNvSpPr txBox="1"/>
            <p:nvPr/>
          </p:nvSpPr>
          <p:spPr>
            <a:xfrm>
              <a:off x="11323" y="7710"/>
              <a:ext cx="727"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Ys</a:t>
              </a:r>
              <a:endParaRPr lang="en-US" altLang="zh-CN">
                <a:latin typeface="Arial" panose="020B0604020202020204" pitchFamily="34" charset="0"/>
                <a:ea typeface="宋体" panose="02010600030101010101" pitchFamily="2" charset="-122"/>
              </a:endParaRPr>
            </a:p>
          </p:txBody>
        </p:sp>
        <p:sp>
          <p:nvSpPr>
            <p:cNvPr id="69" name="文本框 42"/>
            <p:cNvSpPr txBox="1"/>
            <p:nvPr/>
          </p:nvSpPr>
          <p:spPr>
            <a:xfrm>
              <a:off x="10095" y="6710"/>
              <a:ext cx="728"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Xs</a:t>
              </a:r>
              <a:endParaRPr lang="en-US" altLang="zh-CN">
                <a:latin typeface="Arial" panose="020B0604020202020204" pitchFamily="34" charset="0"/>
                <a:ea typeface="宋体" panose="02010600030101010101" pitchFamily="2" charset="-122"/>
              </a:endParaRPr>
            </a:p>
          </p:txBody>
        </p:sp>
        <p:cxnSp>
          <p:nvCxnSpPr>
            <p:cNvPr id="70" name="直接箭头连接符 69"/>
            <p:cNvCxnSpPr/>
            <p:nvPr/>
          </p:nvCxnSpPr>
          <p:spPr>
            <a:xfrm>
              <a:off x="8105" y="6020"/>
              <a:ext cx="3063"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a:off x="8105" y="6020"/>
              <a:ext cx="30" cy="23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 name="文本框 45"/>
            <p:cNvSpPr txBox="1"/>
            <p:nvPr/>
          </p:nvSpPr>
          <p:spPr>
            <a:xfrm>
              <a:off x="7378" y="6020"/>
              <a:ext cx="727"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V</a:t>
              </a:r>
              <a:endParaRPr lang="en-US" altLang="zh-CN">
                <a:latin typeface="Arial" panose="020B0604020202020204" pitchFamily="34" charset="0"/>
                <a:ea typeface="宋体" panose="02010600030101010101" pitchFamily="2" charset="-122"/>
              </a:endParaRPr>
            </a:p>
          </p:txBody>
        </p:sp>
        <p:sp>
          <p:nvSpPr>
            <p:cNvPr id="73" name="文本框 46"/>
            <p:cNvSpPr txBox="1"/>
            <p:nvPr/>
          </p:nvSpPr>
          <p:spPr>
            <a:xfrm>
              <a:off x="11323" y="5730"/>
              <a:ext cx="727" cy="58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U</a:t>
              </a:r>
              <a:endParaRPr lang="en-US" altLang="zh-CN">
                <a:latin typeface="Arial" panose="020B0604020202020204" pitchFamily="34" charset="0"/>
                <a:ea typeface="宋体" panose="02010600030101010101" pitchFamily="2"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获取</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RT </a:t>
            </a:r>
            <a:r>
              <a:rPr lang="zh-CN"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Get RT</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6630" name="文本框 2"/>
          <p:cNvSpPr txBox="1"/>
          <p:nvPr/>
        </p:nvSpPr>
        <p:spPr>
          <a:xfrm>
            <a:off x="502285" y="699770"/>
            <a:ext cx="7453313" cy="4492625"/>
          </a:xfrm>
          <a:prstGeom prst="rect">
            <a:avLst/>
          </a:prstGeom>
          <a:noFill/>
          <a:ln w="9525">
            <a:noFill/>
          </a:ln>
        </p:spPr>
        <p:txBody>
          <a:bodyPr wrap="square" anchor="t">
            <a:spAutoFit/>
          </a:bodyPr>
          <a:p>
            <a:r>
              <a:rPr lang="en-US" altLang="zh-CN" sz="1600" b="1">
                <a:latin typeface="微软雅黑" panose="020B0503020204020204" charset="-122"/>
                <a:ea typeface="微软雅黑" panose="020B0503020204020204" charset="-122"/>
                <a:cs typeface="微软雅黑" panose="020B0503020204020204" charset="-122"/>
              </a:rPr>
              <a:t>RT</a:t>
            </a:r>
            <a:r>
              <a:rPr lang="zh-CN" altLang="en-US" sz="1600" b="1">
                <a:latin typeface="微软雅黑" panose="020B0503020204020204" charset="-122"/>
                <a:ea typeface="微软雅黑" panose="020B0503020204020204" charset="-122"/>
                <a:cs typeface="微软雅黑" panose="020B0503020204020204" charset="-122"/>
              </a:rPr>
              <a:t>是如何参与相机坐标系到屏幕坐标系转换的工作呢</a:t>
            </a:r>
            <a:r>
              <a:rPr lang="en-US" altLang="zh-CN" sz="1600" b="1">
                <a:latin typeface="微软雅黑" panose="020B0503020204020204" charset="-122"/>
                <a:ea typeface="微软雅黑" panose="020B0503020204020204" charset="-122"/>
                <a:cs typeface="微软雅黑" panose="020B0503020204020204" charset="-122"/>
              </a:rPr>
              <a:t>?</a:t>
            </a:r>
            <a:endParaRPr lang="en-US" altLang="zh-CN" sz="1600" b="1">
              <a:latin typeface="微软雅黑" panose="020B0503020204020204" charset="-122"/>
              <a:ea typeface="微软雅黑" panose="020B0503020204020204" charset="-122"/>
              <a:cs typeface="微软雅黑" panose="020B0503020204020204" charset="-122"/>
            </a:endParaRPr>
          </a:p>
          <a:p>
            <a:r>
              <a:rPr lang="zh-CN" sz="1600" b="1">
                <a:latin typeface="微软雅黑" panose="020B0503020204020204" charset="-122"/>
                <a:ea typeface="微软雅黑" panose="020B0503020204020204" charset="-122"/>
                <a:cs typeface="微软雅黑" panose="020B0503020204020204" charset="-122"/>
                <a:sym typeface="+mn-ea"/>
              </a:rPr>
              <a:t>How does RT participate in the transformation from camera coordinate system to screen coordinate system?</a:t>
            </a:r>
            <a:endParaRPr lang="zh-CN" sz="1600" b="1">
              <a:latin typeface="微软雅黑" panose="020B0503020204020204" charset="-122"/>
              <a:ea typeface="微软雅黑" panose="020B0503020204020204" charset="-122"/>
              <a:cs typeface="微软雅黑" panose="020B0503020204020204" charset="-122"/>
              <a:sym typeface="+mn-ea"/>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假设：相机坐标系下有点</a:t>
            </a:r>
            <a:r>
              <a:rPr lang="en-US" altLang="zh-CN" sz="1400">
                <a:latin typeface="微软雅黑" panose="020B0503020204020204" charset="-122"/>
                <a:ea typeface="微软雅黑" panose="020B0503020204020204" charset="-122"/>
                <a:cs typeface="微软雅黑" panose="020B0503020204020204" charset="-122"/>
              </a:rPr>
              <a:t>p(x1,y1,z1),</a:t>
            </a:r>
            <a:r>
              <a:rPr lang="zh-CN" altLang="en-US" sz="1400">
                <a:latin typeface="微软雅黑" panose="020B0503020204020204" charset="-122"/>
                <a:ea typeface="微软雅黑" panose="020B0503020204020204" charset="-122"/>
                <a:cs typeface="微软雅黑" panose="020B0503020204020204" charset="-122"/>
              </a:rPr>
              <a:t>我们要通过</a:t>
            </a:r>
            <a:r>
              <a:rPr lang="en-US" altLang="zh-CN" sz="1400">
                <a:latin typeface="微软雅黑" panose="020B0503020204020204" charset="-122"/>
                <a:ea typeface="微软雅黑" panose="020B0503020204020204" charset="-122"/>
                <a:cs typeface="微软雅黑" panose="020B0503020204020204" charset="-122"/>
              </a:rPr>
              <a:t>RT</a:t>
            </a:r>
            <a:r>
              <a:rPr lang="zh-CN" altLang="en-US" sz="1400">
                <a:latin typeface="微软雅黑" panose="020B0503020204020204" charset="-122"/>
                <a:ea typeface="微软雅黑" panose="020B0503020204020204" charset="-122"/>
                <a:cs typeface="微软雅黑" panose="020B0503020204020204" charset="-122"/>
              </a:rPr>
              <a:t>求得</a:t>
            </a:r>
            <a:r>
              <a:rPr lang="en-US" altLang="zh-CN" sz="1400">
                <a:latin typeface="微软雅黑" panose="020B0503020204020204" charset="-122"/>
                <a:ea typeface="微软雅黑" panose="020B0503020204020204" charset="-122"/>
                <a:cs typeface="微软雅黑" panose="020B0503020204020204" charset="-122"/>
              </a:rPr>
              <a:t>p</a:t>
            </a:r>
            <a:r>
              <a:rPr lang="zh-CN" altLang="en-US" sz="1400">
                <a:latin typeface="微软雅黑" panose="020B0503020204020204" charset="-122"/>
                <a:ea typeface="微软雅黑" panose="020B0503020204020204" charset="-122"/>
                <a:cs typeface="微软雅黑" panose="020B0503020204020204" charset="-122"/>
              </a:rPr>
              <a:t>点在屏幕坐标系上对应的点</a:t>
            </a:r>
            <a:r>
              <a:rPr lang="en-US" altLang="zh-CN" sz="1400">
                <a:latin typeface="微软雅黑" panose="020B0503020204020204" charset="-122"/>
                <a:ea typeface="微软雅黑" panose="020B0503020204020204" charset="-122"/>
                <a:cs typeface="微软雅黑" panose="020B0503020204020204" charset="-122"/>
              </a:rPr>
              <a:t>p'(x1',y1',z1')</a:t>
            </a:r>
            <a:r>
              <a:rPr lang="zh-CN" altLang="en-US" sz="1400">
                <a:latin typeface="微软雅黑" panose="020B0503020204020204" charset="-122"/>
                <a:ea typeface="微软雅黑" panose="020B0503020204020204" charset="-122"/>
                <a:cs typeface="微软雅黑" panose="020B0503020204020204" charset="-122"/>
              </a:rPr>
              <a:t>，如图是</a:t>
            </a:r>
            <a:r>
              <a:rPr lang="en-US" altLang="zh-CN" sz="1400">
                <a:latin typeface="微软雅黑" panose="020B0503020204020204" charset="-122"/>
                <a:ea typeface="微软雅黑" panose="020B0503020204020204" charset="-122"/>
                <a:cs typeface="微软雅黑" panose="020B0503020204020204" charset="-122"/>
              </a:rPr>
              <a:t>RT</a:t>
            </a:r>
            <a:r>
              <a:rPr lang="zh-CN" altLang="en-US" sz="1400">
                <a:latin typeface="微软雅黑" panose="020B0503020204020204" charset="-122"/>
                <a:ea typeface="微软雅黑" panose="020B0503020204020204" charset="-122"/>
                <a:cs typeface="微软雅黑" panose="020B0503020204020204" charset="-122"/>
              </a:rPr>
              <a:t>参与点转换的模拟。</a:t>
            </a:r>
            <a:endParaRPr lang="zh-CN" altLang="en-US" sz="1400">
              <a:latin typeface="微软雅黑" panose="020B0503020204020204" charset="-122"/>
              <a:ea typeface="微软雅黑" panose="020B0503020204020204" charset="-122"/>
              <a:cs typeface="微软雅黑" panose="020B0503020204020204" charset="-122"/>
            </a:endParaRPr>
          </a:p>
          <a:p>
            <a:r>
              <a:rPr lang="zh-CN" sz="1400">
                <a:latin typeface="微软雅黑" panose="020B0503020204020204" charset="-122"/>
                <a:ea typeface="微软雅黑" panose="020B0503020204020204" charset="-122"/>
                <a:cs typeface="微软雅黑" panose="020B0503020204020204" charset="-122"/>
                <a:sym typeface="+mn-ea"/>
              </a:rPr>
              <a:t>Suppose: there is a point P (x1, Y1, z1) in the camera coordinate system. We need to obtain the corresponding point P '(x1', Y1 ', Z1') of point P in the screen coordinate system through RT. the figure shows the simulation of RT participating in point conversion</a:t>
            </a:r>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2018030" y="3225800"/>
            <a:ext cx="4511040" cy="21856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获取</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RT </a:t>
            </a:r>
            <a:r>
              <a:rPr lang="zh-CN"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Get RT</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11785" y="644525"/>
            <a:ext cx="6995795" cy="1845310"/>
          </a:xfrm>
          <a:prstGeom prst="rect">
            <a:avLst/>
          </a:prstGeom>
          <a:noFill/>
        </p:spPr>
        <p:txBody>
          <a:bodyPr wrap="square" rtlCol="0" anchor="t">
            <a:spAutoFit/>
          </a:bodyPr>
          <a:p>
            <a:r>
              <a:rPr lang="zh-CN" altLang="en-US" sz="1400">
                <a:latin typeface="微软雅黑" panose="020B0503020204020204" charset="-122"/>
                <a:ea typeface="微软雅黑" panose="020B0503020204020204" charset="-122"/>
                <a:cs typeface="微软雅黑" panose="020B0503020204020204" charset="-122"/>
                <a:sym typeface="+mn-ea"/>
              </a:rPr>
              <a:t>采用的公式是：</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sym typeface="+mn-ea"/>
              </a:rPr>
              <a:t>The formula used is：</a:t>
            </a:r>
            <a:endParaRPr lang="zh-CN" altLang="en-US" sz="1400">
              <a:latin typeface="微软雅黑" panose="020B0503020204020204" charset="-122"/>
              <a:ea typeface="微软雅黑" panose="020B0503020204020204" charset="-122"/>
              <a:cs typeface="微软雅黑" panose="020B0503020204020204" charset="-122"/>
              <a:sym typeface="+mn-ea"/>
            </a:endParaRPr>
          </a:p>
          <a:p>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      </a:t>
            </a:r>
            <a:r>
              <a:rPr lang="en-US" altLang="zh-CN" sz="1600" b="1">
                <a:latin typeface="微软雅黑" panose="020B0503020204020204" charset="-122"/>
                <a:ea typeface="微软雅黑" panose="020B0503020204020204" charset="-122"/>
                <a:cs typeface="微软雅黑" panose="020B0503020204020204" charset="-122"/>
                <a:sym typeface="+mn-ea"/>
              </a:rPr>
              <a:t>screen=camera*R+T</a:t>
            </a:r>
            <a:endParaRPr lang="en-US" altLang="zh-CN" sz="1600" b="1">
              <a:latin typeface="微软雅黑" panose="020B0503020204020204" charset="-122"/>
              <a:ea typeface="微软雅黑" panose="020B0503020204020204" charset="-122"/>
              <a:cs typeface="微软雅黑" panose="020B0503020204020204" charset="-122"/>
              <a:sym typeface="+mn-ea"/>
            </a:endParaRPr>
          </a:p>
          <a:p>
            <a:endParaRPr lang="en-US" altLang="zh-CN" sz="1400" b="1">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screen</a:t>
            </a:r>
            <a:r>
              <a:rPr lang="zh-CN" altLang="en-US" sz="1400">
                <a:latin typeface="微软雅黑" panose="020B0503020204020204" charset="-122"/>
                <a:ea typeface="微软雅黑" panose="020B0503020204020204" charset="-122"/>
                <a:cs typeface="微软雅黑" panose="020B0503020204020204" charset="-122"/>
                <a:sym typeface="+mn-ea"/>
              </a:rPr>
              <a:t>是要求的屏幕</a:t>
            </a:r>
            <a:r>
              <a:rPr lang="en-US" altLang="zh-CN" sz="1400">
                <a:latin typeface="微软雅黑" panose="020B0503020204020204" charset="-122"/>
                <a:ea typeface="微软雅黑" panose="020B0503020204020204" charset="-122"/>
                <a:cs typeface="微软雅黑" panose="020B0503020204020204" charset="-122"/>
                <a:sym typeface="+mn-ea"/>
              </a:rPr>
              <a:t>3D</a:t>
            </a:r>
            <a:r>
              <a:rPr lang="zh-CN" altLang="en-US" sz="1400">
                <a:latin typeface="微软雅黑" panose="020B0503020204020204" charset="-122"/>
                <a:ea typeface="微软雅黑" panose="020B0503020204020204" charset="-122"/>
                <a:cs typeface="微软雅黑" panose="020B0503020204020204" charset="-122"/>
                <a:sym typeface="+mn-ea"/>
              </a:rPr>
              <a:t>坐标，</a:t>
            </a:r>
            <a:r>
              <a:rPr lang="en-US" altLang="zh-CN" sz="1400">
                <a:latin typeface="微软雅黑" panose="020B0503020204020204" charset="-122"/>
                <a:ea typeface="微软雅黑" panose="020B0503020204020204" charset="-122"/>
                <a:cs typeface="微软雅黑" panose="020B0503020204020204" charset="-122"/>
                <a:sym typeface="+mn-ea"/>
              </a:rPr>
              <a:t>camera</a:t>
            </a:r>
            <a:r>
              <a:rPr lang="zh-CN" altLang="en-US" sz="1400">
                <a:latin typeface="微软雅黑" panose="020B0503020204020204" charset="-122"/>
                <a:ea typeface="微软雅黑" panose="020B0503020204020204" charset="-122"/>
                <a:cs typeface="微软雅黑" panose="020B0503020204020204" charset="-122"/>
                <a:sym typeface="+mn-ea"/>
              </a:rPr>
              <a:t>已有的相机</a:t>
            </a:r>
            <a:r>
              <a:rPr lang="en-US" altLang="zh-CN" sz="1400">
                <a:latin typeface="微软雅黑" panose="020B0503020204020204" charset="-122"/>
                <a:ea typeface="微软雅黑" panose="020B0503020204020204" charset="-122"/>
                <a:cs typeface="微软雅黑" panose="020B0503020204020204" charset="-122"/>
                <a:sym typeface="+mn-ea"/>
              </a:rPr>
              <a:t>3D</a:t>
            </a:r>
            <a:r>
              <a:rPr lang="zh-CN" altLang="en-US" sz="1400">
                <a:latin typeface="微软雅黑" panose="020B0503020204020204" charset="-122"/>
                <a:ea typeface="微软雅黑" panose="020B0503020204020204" charset="-122"/>
                <a:cs typeface="微软雅黑" panose="020B0503020204020204" charset="-122"/>
                <a:sym typeface="+mn-ea"/>
              </a:rPr>
              <a:t>坐标。</a:t>
            </a:r>
            <a:endParaRPr lang="zh-CN" altLang="en-US" sz="1400">
              <a:latin typeface="微软雅黑" panose="020B0503020204020204" charset="-122"/>
              <a:ea typeface="微软雅黑" panose="020B0503020204020204" charset="-122"/>
              <a:cs typeface="微软雅黑" panose="020B0503020204020204" charset="-122"/>
            </a:endParaRPr>
          </a:p>
          <a:p>
            <a:r>
              <a:rPr lang="zh-CN" sz="1400">
                <a:latin typeface="微软雅黑" panose="020B0503020204020204" charset="-122"/>
                <a:ea typeface="微软雅黑" panose="020B0503020204020204" charset="-122"/>
                <a:cs typeface="微软雅黑" panose="020B0503020204020204" charset="-122"/>
                <a:sym typeface="+mn-ea"/>
              </a:rPr>
              <a:t>Screen is the required screen 3D coordinates</a:t>
            </a:r>
            <a:r>
              <a:rPr lang="zh-CN" altLang="en-US" sz="1400">
                <a:latin typeface="微软雅黑" panose="020B0503020204020204" charset="-122"/>
                <a:ea typeface="微软雅黑" panose="020B0503020204020204" charset="-122"/>
                <a:cs typeface="微软雅黑" panose="020B0503020204020204" charset="-122"/>
                <a:sym typeface="+mn-ea"/>
              </a:rPr>
              <a:t>，</a:t>
            </a:r>
            <a:endParaRPr lang="zh-CN" altLang="en-US" sz="1400">
              <a:latin typeface="微软雅黑" panose="020B0503020204020204" charset="-122"/>
              <a:ea typeface="微软雅黑" panose="020B0503020204020204" charset="-122"/>
              <a:cs typeface="微软雅黑" panose="020B0503020204020204" charset="-122"/>
            </a:endParaRPr>
          </a:p>
          <a:p>
            <a:r>
              <a:rPr lang="zh-CN" sz="1400">
                <a:latin typeface="微软雅黑" panose="020B0503020204020204" charset="-122"/>
                <a:ea typeface="微软雅黑" panose="020B0503020204020204" charset="-122"/>
                <a:cs typeface="微软雅黑" panose="020B0503020204020204" charset="-122"/>
                <a:sym typeface="+mn-ea"/>
              </a:rPr>
              <a:t>Camera 3D coordinates of the existing camera.</a:t>
            </a:r>
            <a:endParaRPr lang="zh-CN" altLang="en-US" sz="1400"/>
          </a:p>
        </p:txBody>
      </p:sp>
      <p:sp>
        <p:nvSpPr>
          <p:cNvPr id="26647" name="文本框 21"/>
          <p:cNvSpPr txBox="1"/>
          <p:nvPr/>
        </p:nvSpPr>
        <p:spPr>
          <a:xfrm>
            <a:off x="457835" y="2807335"/>
            <a:ext cx="4559935" cy="1599565"/>
          </a:xfrm>
          <a:prstGeom prst="rect">
            <a:avLst/>
          </a:prstGeom>
          <a:noFill/>
          <a:ln w="9525">
            <a:noFill/>
          </a:ln>
        </p:spPr>
        <p:txBody>
          <a:bodyPr wrap="square" anchor="t">
            <a:spAutoFit/>
          </a:bodyPr>
          <a:p>
            <a:r>
              <a:rPr lang="en-US" altLang="zh-CN" sz="1400">
                <a:latin typeface="微软雅黑" panose="020B0503020204020204" charset="-122"/>
                <a:ea typeface="微软雅黑" panose="020B0503020204020204" charset="-122"/>
                <a:cs typeface="微软雅黑" panose="020B0503020204020204" charset="-122"/>
              </a:rPr>
              <a:t>screen=camera*R+T</a:t>
            </a:r>
            <a:r>
              <a:rPr lang="zh-CN" altLang="en-US" sz="1400">
                <a:latin typeface="微软雅黑" panose="020B0503020204020204" charset="-122"/>
                <a:ea typeface="微软雅黑" panose="020B0503020204020204" charset="-122"/>
                <a:cs typeface="微软雅黑" panose="020B0503020204020204" charset="-122"/>
              </a:rPr>
              <a:t>详细的公式计算：</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screen=camera*R+T d</a:t>
            </a:r>
            <a:r>
              <a:rPr lang="zh-CN" altLang="en-US" sz="1400">
                <a:latin typeface="微软雅黑" panose="020B0503020204020204" charset="-122"/>
                <a:ea typeface="微软雅黑" panose="020B0503020204020204" charset="-122"/>
                <a:cs typeface="微软雅黑" panose="020B0503020204020204" charset="-122"/>
                <a:sym typeface="+mn-ea"/>
              </a:rPr>
              <a:t>etailed formula calculation:</a:t>
            </a:r>
            <a:endParaRPr lang="zh-CN" altLang="en-US" sz="1400">
              <a:latin typeface="微软雅黑" panose="020B0503020204020204" charset="-122"/>
              <a:ea typeface="微软雅黑" panose="020B0503020204020204" charset="-122"/>
              <a:cs typeface="微软雅黑" panose="020B0503020204020204" charset="-122"/>
              <a:sym typeface="+mn-ea"/>
            </a:endParaRPr>
          </a:p>
          <a:p>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x1'=r11*x1+r12*y1+r13*z1+t1</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y1'=r21*x1+r22*y1+r23*z1+t2</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z1'=r31*x1+r32*y1+r33*z1+t3</a:t>
            </a:r>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p:txBody>
      </p:sp>
      <p:sp>
        <p:nvSpPr>
          <p:cNvPr id="26648" name="文本框 22"/>
          <p:cNvSpPr txBox="1"/>
          <p:nvPr/>
        </p:nvSpPr>
        <p:spPr>
          <a:xfrm>
            <a:off x="311785" y="4693285"/>
            <a:ext cx="8401685" cy="1076325"/>
          </a:xfrm>
          <a:prstGeom prst="rect">
            <a:avLst/>
          </a:prstGeom>
          <a:noFill/>
          <a:ln w="9525">
            <a:noFill/>
          </a:ln>
        </p:spPr>
        <p:txBody>
          <a:bodyPr wrap="square" anchor="t">
            <a:spAutoFit/>
          </a:bodyPr>
          <a:p>
            <a:r>
              <a:rPr lang="zh-CN" altLang="en-US" sz="1600" b="1">
                <a:latin typeface="微软雅黑" panose="020B0503020204020204" charset="-122"/>
                <a:ea typeface="微软雅黑" panose="020B0503020204020204" charset="-122"/>
                <a:cs typeface="微软雅黑" panose="020B0503020204020204" charset="-122"/>
              </a:rPr>
              <a:t>因此：</a:t>
            </a:r>
            <a:r>
              <a:rPr lang="en-US" altLang="zh-CN" sz="1600" b="1">
                <a:latin typeface="微软雅黑" panose="020B0503020204020204" charset="-122"/>
                <a:ea typeface="微软雅黑" panose="020B0503020204020204" charset="-122"/>
                <a:cs typeface="微软雅黑" panose="020B0503020204020204" charset="-122"/>
              </a:rPr>
              <a:t>RT</a:t>
            </a:r>
            <a:r>
              <a:rPr lang="zh-CN" altLang="en-US" sz="1600" b="1">
                <a:latin typeface="微软雅黑" panose="020B0503020204020204" charset="-122"/>
                <a:ea typeface="微软雅黑" panose="020B0503020204020204" charset="-122"/>
                <a:cs typeface="微软雅黑" panose="020B0503020204020204" charset="-122"/>
              </a:rPr>
              <a:t>矩阵运用的地方是相机坐标系到屏幕坐标系的转换，最终得到的是屏幕</a:t>
            </a:r>
            <a:r>
              <a:rPr lang="en-US" altLang="zh-CN" sz="1600" b="1">
                <a:latin typeface="微软雅黑" panose="020B0503020204020204" charset="-122"/>
                <a:ea typeface="微软雅黑" panose="020B0503020204020204" charset="-122"/>
                <a:cs typeface="微软雅黑" panose="020B0503020204020204" charset="-122"/>
              </a:rPr>
              <a:t>3D</a:t>
            </a:r>
            <a:r>
              <a:rPr lang="zh-CN" altLang="en-US" sz="1600" b="1">
                <a:latin typeface="微软雅黑" panose="020B0503020204020204" charset="-122"/>
                <a:ea typeface="微软雅黑" panose="020B0503020204020204" charset="-122"/>
                <a:cs typeface="微软雅黑" panose="020B0503020204020204" charset="-122"/>
              </a:rPr>
              <a:t>坐标。</a:t>
            </a:r>
            <a:endParaRPr lang="zh-CN" altLang="en-US" sz="1600" b="1">
              <a:latin typeface="微软雅黑" panose="020B0503020204020204" charset="-122"/>
              <a:ea typeface="微软雅黑" panose="020B0503020204020204" charset="-122"/>
              <a:cs typeface="微软雅黑" panose="020B0503020204020204" charset="-122"/>
            </a:endParaRPr>
          </a:p>
          <a:p>
            <a:r>
              <a:rPr lang="zh-CN" sz="1600" b="1">
                <a:latin typeface="微软雅黑" panose="020B0503020204020204" charset="-122"/>
                <a:ea typeface="微软雅黑" panose="020B0503020204020204" charset="-122"/>
                <a:cs typeface="微软雅黑" panose="020B0503020204020204" charset="-122"/>
                <a:sym typeface="+mn-ea"/>
              </a:rPr>
              <a:t>Therefore: RT matrix is used in the transformation from camera coordinate system to screen coordinate system, and the final result is screen 3D coordinate.</a:t>
            </a:r>
            <a:endParaRPr lang="zh-CN"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获取</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RT </a:t>
            </a:r>
            <a:r>
              <a:rPr lang="zh-CN"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Get RT</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7654" name="文本框 2"/>
          <p:cNvSpPr txBox="1"/>
          <p:nvPr/>
        </p:nvSpPr>
        <p:spPr>
          <a:xfrm>
            <a:off x="311785" y="614045"/>
            <a:ext cx="8725535" cy="4646295"/>
          </a:xfrm>
          <a:prstGeom prst="rect">
            <a:avLst/>
          </a:prstGeom>
          <a:noFill/>
          <a:ln w="9525">
            <a:noFill/>
          </a:ln>
        </p:spPr>
        <p:txBody>
          <a:bodyPr wrap="square" anchor="t">
            <a:spAutoFit/>
          </a:bodyPr>
          <a:p>
            <a:r>
              <a:rPr lang="zh-CN" altLang="zh-CN" sz="1600" b="1">
                <a:latin typeface="微软雅黑" panose="020B0503020204020204" charset="-122"/>
                <a:ea typeface="微软雅黑" panose="020B0503020204020204" charset="-122"/>
                <a:cs typeface="微软雅黑" panose="020B0503020204020204" charset="-122"/>
              </a:rPr>
              <a:t>那么在</a:t>
            </a:r>
            <a:r>
              <a:rPr lang="en-US" altLang="zh-CN" sz="1600" b="1">
                <a:latin typeface="微软雅黑" panose="020B0503020204020204" charset="-122"/>
                <a:ea typeface="微软雅黑" panose="020B0503020204020204" charset="-122"/>
                <a:cs typeface="微软雅黑" panose="020B0503020204020204" charset="-122"/>
              </a:rPr>
              <a:t>RT</a:t>
            </a:r>
            <a:r>
              <a:rPr lang="zh-CN" altLang="en-US" sz="1600" b="1">
                <a:latin typeface="微软雅黑" panose="020B0503020204020204" charset="-122"/>
                <a:ea typeface="微软雅黑" panose="020B0503020204020204" charset="-122"/>
                <a:cs typeface="微软雅黑" panose="020B0503020204020204" charset="-122"/>
              </a:rPr>
              <a:t>不知道的情况下，是怎么反求</a:t>
            </a:r>
            <a:r>
              <a:rPr lang="en-US" altLang="zh-CN" sz="1600" b="1">
                <a:latin typeface="微软雅黑" panose="020B0503020204020204" charset="-122"/>
                <a:ea typeface="微软雅黑" panose="020B0503020204020204" charset="-122"/>
                <a:cs typeface="微软雅黑" panose="020B0503020204020204" charset="-122"/>
              </a:rPr>
              <a:t>RT</a:t>
            </a:r>
            <a:r>
              <a:rPr lang="zh-CN" altLang="en-US" sz="1600" b="1">
                <a:latin typeface="微软雅黑" panose="020B0503020204020204" charset="-122"/>
                <a:ea typeface="微软雅黑" panose="020B0503020204020204" charset="-122"/>
                <a:cs typeface="微软雅黑" panose="020B0503020204020204" charset="-122"/>
              </a:rPr>
              <a:t>的呢？</a:t>
            </a:r>
            <a:endParaRPr lang="zh-CN" altLang="en-US" sz="1600" b="1">
              <a:latin typeface="微软雅黑" panose="020B0503020204020204" charset="-122"/>
              <a:ea typeface="微软雅黑" panose="020B0503020204020204" charset="-122"/>
              <a:cs typeface="微软雅黑" panose="020B0503020204020204" charset="-122"/>
            </a:endParaRPr>
          </a:p>
          <a:p>
            <a:r>
              <a:rPr lang="zh-CN" sz="1600" b="1">
                <a:latin typeface="微软雅黑" panose="020B0503020204020204" charset="-122"/>
                <a:ea typeface="微软雅黑" panose="020B0503020204020204" charset="-122"/>
                <a:cs typeface="微软雅黑" panose="020B0503020204020204" charset="-122"/>
                <a:sym typeface="+mn-ea"/>
              </a:rPr>
              <a:t>So how to reverse RT when RT doesn't know?</a:t>
            </a:r>
            <a:endParaRPr lang="zh-CN" sz="1600" b="1">
              <a:latin typeface="微软雅黑" panose="020B0503020204020204" charset="-122"/>
              <a:ea typeface="微软雅黑" panose="020B0503020204020204" charset="-122"/>
              <a:cs typeface="微软雅黑" panose="020B0503020204020204" charset="-122"/>
              <a:sym typeface="+mn-ea"/>
            </a:endParaRPr>
          </a:p>
          <a:p>
            <a:endParaRPr lang="zh-CN"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反求</a:t>
            </a:r>
            <a:r>
              <a:rPr lang="en-US" altLang="zh-CN" sz="1400">
                <a:latin typeface="微软雅黑" panose="020B0503020204020204" charset="-122"/>
                <a:ea typeface="微软雅黑" panose="020B0503020204020204" charset="-122"/>
                <a:cs typeface="微软雅黑" panose="020B0503020204020204" charset="-122"/>
              </a:rPr>
              <a:t>RT</a:t>
            </a:r>
            <a:r>
              <a:rPr lang="zh-CN" altLang="en-US" sz="1400">
                <a:latin typeface="微软雅黑" panose="020B0503020204020204" charset="-122"/>
                <a:ea typeface="微软雅黑" panose="020B0503020204020204" charset="-122"/>
                <a:cs typeface="微软雅黑" panose="020B0503020204020204" charset="-122"/>
              </a:rPr>
              <a:t>用到的公式如下：</a:t>
            </a:r>
            <a:endParaRPr lang="zh-CN" altLang="en-US" sz="1400">
              <a:latin typeface="微软雅黑" panose="020B0503020204020204" charset="-122"/>
              <a:ea typeface="微软雅黑" panose="020B0503020204020204" charset="-122"/>
              <a:cs typeface="微软雅黑" panose="020B0503020204020204" charset="-122"/>
            </a:endParaRPr>
          </a:p>
          <a:p>
            <a:r>
              <a:rPr lang="zh-CN" sz="1400">
                <a:latin typeface="微软雅黑" panose="020B0503020204020204" charset="-122"/>
                <a:ea typeface="微软雅黑" panose="020B0503020204020204" charset="-122"/>
                <a:cs typeface="微软雅黑" panose="020B0503020204020204" charset="-122"/>
                <a:sym typeface="+mn-ea"/>
              </a:rPr>
              <a:t>The formula used in reverse calculation of RT is as follows</a:t>
            </a:r>
            <a:r>
              <a:rPr lang="zh-CN" altLang="en-US" sz="1400">
                <a:latin typeface="微软雅黑" panose="020B0503020204020204" charset="-122"/>
                <a:ea typeface="微软雅黑" panose="020B0503020204020204" charset="-122"/>
                <a:cs typeface="微软雅黑" panose="020B0503020204020204" charset="-122"/>
                <a:sym typeface="+mn-ea"/>
              </a:rPr>
              <a:t>：</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600" b="1">
                <a:latin typeface="微软雅黑" panose="020B0503020204020204" charset="-122"/>
                <a:ea typeface="微软雅黑" panose="020B0503020204020204" charset="-122"/>
                <a:cs typeface="微软雅黑" panose="020B0503020204020204" charset="-122"/>
              </a:rPr>
              <a:t>screen=camera*R+T</a:t>
            </a:r>
            <a:endParaRPr lang="en-US" altLang="zh-CN" sz="1600" b="1">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此处需要手动测量屏幕</a:t>
            </a:r>
            <a:r>
              <a:rPr lang="en-US" altLang="zh-CN" sz="1400">
                <a:latin typeface="微软雅黑" panose="020B0503020204020204" charset="-122"/>
                <a:ea typeface="微软雅黑" panose="020B0503020204020204" charset="-122"/>
                <a:cs typeface="微软雅黑" panose="020B0503020204020204" charset="-122"/>
              </a:rPr>
              <a:t>3D</a:t>
            </a:r>
            <a:r>
              <a:rPr lang="zh-CN" altLang="en-US" sz="1400">
                <a:latin typeface="微软雅黑" panose="020B0503020204020204" charset="-122"/>
                <a:ea typeface="微软雅黑" panose="020B0503020204020204" charset="-122"/>
                <a:cs typeface="微软雅黑" panose="020B0503020204020204" charset="-122"/>
              </a:rPr>
              <a:t>坐标（</a:t>
            </a:r>
            <a:r>
              <a:rPr lang="en-US" altLang="zh-CN" sz="1400">
                <a:latin typeface="微软雅黑" panose="020B0503020204020204" charset="-122"/>
                <a:ea typeface="微软雅黑" panose="020B0503020204020204" charset="-122"/>
                <a:cs typeface="微软雅黑" panose="020B0503020204020204" charset="-122"/>
              </a:rPr>
              <a:t>screen</a:t>
            </a:r>
            <a:r>
              <a:rPr lang="zh-CN" altLang="en-US" sz="1400">
                <a:latin typeface="微软雅黑" panose="020B0503020204020204" charset="-122"/>
                <a:ea typeface="微软雅黑" panose="020B0503020204020204" charset="-122"/>
                <a:cs typeface="微软雅黑" panose="020B0503020204020204" charset="-122"/>
              </a:rPr>
              <a:t>）和相机</a:t>
            </a:r>
            <a:r>
              <a:rPr lang="en-US" altLang="zh-CN" sz="1400">
                <a:latin typeface="微软雅黑" panose="020B0503020204020204" charset="-122"/>
                <a:ea typeface="微软雅黑" panose="020B0503020204020204" charset="-122"/>
                <a:cs typeface="微软雅黑" panose="020B0503020204020204" charset="-122"/>
              </a:rPr>
              <a:t>3D</a:t>
            </a:r>
            <a:r>
              <a:rPr lang="zh-CN" altLang="en-US" sz="1400">
                <a:latin typeface="微软雅黑" panose="020B0503020204020204" charset="-122"/>
                <a:ea typeface="微软雅黑" panose="020B0503020204020204" charset="-122"/>
                <a:cs typeface="微软雅黑" panose="020B0503020204020204" charset="-122"/>
              </a:rPr>
              <a:t>坐标（</a:t>
            </a:r>
            <a:r>
              <a:rPr lang="en-US" altLang="zh-CN" sz="1400">
                <a:latin typeface="微软雅黑" panose="020B0503020204020204" charset="-122"/>
                <a:ea typeface="微软雅黑" panose="020B0503020204020204" charset="-122"/>
                <a:cs typeface="微软雅黑" panose="020B0503020204020204" charset="-122"/>
              </a:rPr>
              <a:t>camera</a:t>
            </a:r>
            <a:r>
              <a:rPr lang="zh-CN" altLang="en-US" sz="1400">
                <a:latin typeface="微软雅黑" panose="020B0503020204020204" charset="-122"/>
                <a:ea typeface="微软雅黑" panose="020B0503020204020204" charset="-122"/>
                <a:cs typeface="微软雅黑" panose="020B0503020204020204" charset="-122"/>
              </a:rPr>
              <a:t>）</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由于</a:t>
            </a:r>
            <a:r>
              <a:rPr lang="en-US" altLang="zh-CN" sz="1400">
                <a:latin typeface="微软雅黑" panose="020B0503020204020204" charset="-122"/>
                <a:ea typeface="微软雅黑" panose="020B0503020204020204" charset="-122"/>
                <a:cs typeface="微软雅黑" panose="020B0503020204020204" charset="-122"/>
              </a:rPr>
              <a:t>R,T</a:t>
            </a:r>
            <a:r>
              <a:rPr lang="zh-CN" altLang="en-US" sz="1400">
                <a:latin typeface="微软雅黑" panose="020B0503020204020204" charset="-122"/>
                <a:ea typeface="微软雅黑" panose="020B0503020204020204" charset="-122"/>
                <a:cs typeface="微软雅黑" panose="020B0503020204020204" charset="-122"/>
              </a:rPr>
              <a:t>一共是</a:t>
            </a:r>
            <a:r>
              <a:rPr lang="en-US" altLang="zh-CN" sz="1400">
                <a:latin typeface="微软雅黑" panose="020B0503020204020204" charset="-122"/>
                <a:ea typeface="微软雅黑" panose="020B0503020204020204" charset="-122"/>
                <a:cs typeface="微软雅黑" panose="020B0503020204020204" charset="-122"/>
              </a:rPr>
              <a:t>12</a:t>
            </a:r>
            <a:r>
              <a:rPr lang="zh-CN" altLang="en-US" sz="1400">
                <a:latin typeface="微软雅黑" panose="020B0503020204020204" charset="-122"/>
                <a:ea typeface="微软雅黑" panose="020B0503020204020204" charset="-122"/>
                <a:cs typeface="微软雅黑" panose="020B0503020204020204" charset="-122"/>
              </a:rPr>
              <a:t>个参数，而一组坐标代入公式产生</a:t>
            </a:r>
            <a:r>
              <a:rPr lang="en-US" altLang="zh-CN" sz="1400">
                <a:latin typeface="微软雅黑" panose="020B0503020204020204" charset="-122"/>
                <a:ea typeface="微软雅黑" panose="020B0503020204020204" charset="-122"/>
                <a:cs typeface="微软雅黑" panose="020B0503020204020204" charset="-122"/>
              </a:rPr>
              <a:t>3</a:t>
            </a:r>
            <a:r>
              <a:rPr lang="zh-CN" altLang="en-US" sz="1400">
                <a:latin typeface="微软雅黑" panose="020B0503020204020204" charset="-122"/>
                <a:ea typeface="微软雅黑" panose="020B0503020204020204" charset="-122"/>
                <a:cs typeface="微软雅黑" panose="020B0503020204020204" charset="-122"/>
              </a:rPr>
              <a:t>个方程，因此需要</a:t>
            </a:r>
            <a:r>
              <a:rPr lang="en-US" altLang="zh-CN" sz="1400">
                <a:latin typeface="微软雅黑" panose="020B0503020204020204" charset="-122"/>
                <a:ea typeface="微软雅黑" panose="020B0503020204020204" charset="-122"/>
                <a:cs typeface="微软雅黑" panose="020B0503020204020204" charset="-122"/>
              </a:rPr>
              <a:t>4</a:t>
            </a:r>
            <a:r>
              <a:rPr lang="zh-CN" altLang="en-US" sz="1400">
                <a:latin typeface="微软雅黑" panose="020B0503020204020204" charset="-122"/>
                <a:ea typeface="微软雅黑" panose="020B0503020204020204" charset="-122"/>
                <a:cs typeface="微软雅黑" panose="020B0503020204020204" charset="-122"/>
              </a:rPr>
              <a:t>组坐标点才能求出</a:t>
            </a:r>
            <a:r>
              <a:rPr lang="en-US" altLang="zh-CN" sz="1400">
                <a:latin typeface="微软雅黑" panose="020B0503020204020204" charset="-122"/>
                <a:ea typeface="微软雅黑" panose="020B0503020204020204" charset="-122"/>
                <a:cs typeface="微软雅黑" panose="020B0503020204020204" charset="-122"/>
              </a:rPr>
              <a:t>R,T</a:t>
            </a:r>
            <a:r>
              <a:rPr lang="zh-CN" altLang="en-US" sz="1400">
                <a:latin typeface="微软雅黑" panose="020B0503020204020204" charset="-122"/>
                <a:ea typeface="微软雅黑" panose="020B0503020204020204" charset="-122"/>
                <a:cs typeface="微软雅黑" panose="020B0503020204020204" charset="-122"/>
              </a:rPr>
              <a:t>。</a:t>
            </a:r>
            <a:endParaRPr lang="zh-CN" altLang="en-US" sz="1400">
              <a:latin typeface="微软雅黑" panose="020B0503020204020204" charset="-122"/>
              <a:ea typeface="微软雅黑" panose="020B0503020204020204" charset="-122"/>
              <a:cs typeface="微软雅黑" panose="020B0503020204020204" charset="-122"/>
            </a:endParaRPr>
          </a:p>
          <a:p>
            <a:r>
              <a:rPr lang="zh-CN" sz="1400">
                <a:latin typeface="微软雅黑" panose="020B0503020204020204" charset="-122"/>
                <a:ea typeface="微软雅黑" panose="020B0503020204020204" charset="-122"/>
                <a:cs typeface="微软雅黑" panose="020B0503020204020204" charset="-122"/>
                <a:sym typeface="+mn-ea"/>
              </a:rPr>
              <a:t>Here you need to manually measure the screen 3D coordinates and camera 3D coordinates</a:t>
            </a:r>
            <a:endParaRPr lang="zh-CN" sz="1400">
              <a:latin typeface="微软雅黑" panose="020B0503020204020204" charset="-122"/>
              <a:ea typeface="微软雅黑" panose="020B0503020204020204" charset="-122"/>
              <a:cs typeface="微软雅黑" panose="020B0503020204020204" charset="-122"/>
            </a:endParaRPr>
          </a:p>
          <a:p>
            <a:r>
              <a:rPr lang="zh-CN" sz="1400">
                <a:latin typeface="微软雅黑" panose="020B0503020204020204" charset="-122"/>
                <a:ea typeface="微软雅黑" panose="020B0503020204020204" charset="-122"/>
                <a:cs typeface="微软雅黑" panose="020B0503020204020204" charset="-122"/>
                <a:sym typeface="+mn-ea"/>
              </a:rPr>
              <a:t>Because R and T are 12 parameters in total, and a set of coordinates into the formula produces three equations, so it needs four groups of coordinate points to get R, t.</a:t>
            </a:r>
            <a:endParaRPr lang="zh-CN"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600">
                <a:latin typeface="微软雅黑" panose="020B0503020204020204" charset="-122"/>
                <a:ea typeface="微软雅黑" panose="020B0503020204020204" charset="-122"/>
                <a:cs typeface="微软雅黑" panose="020B0503020204020204" charset="-122"/>
              </a:rPr>
              <a:t>求出</a:t>
            </a:r>
            <a:r>
              <a:rPr lang="en-US" altLang="zh-CN" sz="1600">
                <a:latin typeface="微软雅黑" panose="020B0503020204020204" charset="-122"/>
                <a:ea typeface="微软雅黑" panose="020B0503020204020204" charset="-122"/>
                <a:cs typeface="微软雅黑" panose="020B0503020204020204" charset="-122"/>
              </a:rPr>
              <a:t>RT</a:t>
            </a:r>
            <a:r>
              <a:rPr lang="zh-CN" altLang="en-US" sz="1600">
                <a:latin typeface="微软雅黑" panose="020B0503020204020204" charset="-122"/>
                <a:ea typeface="微软雅黑" panose="020B0503020204020204" charset="-122"/>
                <a:cs typeface="微软雅黑" panose="020B0503020204020204" charset="-122"/>
              </a:rPr>
              <a:t>需要做的工作：手动测量屏幕</a:t>
            </a:r>
            <a:r>
              <a:rPr lang="en-US" altLang="zh-CN" sz="1600">
                <a:latin typeface="微软雅黑" panose="020B0503020204020204" charset="-122"/>
                <a:ea typeface="微软雅黑" panose="020B0503020204020204" charset="-122"/>
                <a:cs typeface="微软雅黑" panose="020B0503020204020204" charset="-122"/>
              </a:rPr>
              <a:t>3D</a:t>
            </a:r>
            <a:r>
              <a:rPr lang="zh-CN" altLang="en-US" sz="1600">
                <a:latin typeface="微软雅黑" panose="020B0503020204020204" charset="-122"/>
                <a:ea typeface="微软雅黑" panose="020B0503020204020204" charset="-122"/>
                <a:cs typeface="微软雅黑" panose="020B0503020204020204" charset="-122"/>
              </a:rPr>
              <a:t>坐标（</a:t>
            </a:r>
            <a:r>
              <a:rPr lang="en-US" altLang="zh-CN" sz="1600">
                <a:latin typeface="微软雅黑" panose="020B0503020204020204" charset="-122"/>
                <a:ea typeface="微软雅黑" panose="020B0503020204020204" charset="-122"/>
                <a:cs typeface="微软雅黑" panose="020B0503020204020204" charset="-122"/>
              </a:rPr>
              <a:t>screen</a:t>
            </a:r>
            <a:r>
              <a:rPr lang="zh-CN" altLang="en-US" sz="1600">
                <a:latin typeface="微软雅黑" panose="020B0503020204020204" charset="-122"/>
                <a:ea typeface="微软雅黑" panose="020B0503020204020204" charset="-122"/>
                <a:cs typeface="微软雅黑" panose="020B0503020204020204" charset="-122"/>
              </a:rPr>
              <a:t>），利用</a:t>
            </a:r>
            <a:r>
              <a:rPr lang="en-US" altLang="zh-CN" sz="1600">
                <a:latin typeface="微软雅黑" panose="020B0503020204020204" charset="-122"/>
                <a:ea typeface="微软雅黑" panose="020B0503020204020204" charset="-122"/>
                <a:cs typeface="微软雅黑" panose="020B0503020204020204" charset="-122"/>
              </a:rPr>
              <a:t>guiding gui</a:t>
            </a:r>
            <a:r>
              <a:rPr lang="zh-CN" altLang="en-US" sz="1600">
                <a:latin typeface="微软雅黑" panose="020B0503020204020204" charset="-122"/>
                <a:ea typeface="微软雅黑" panose="020B0503020204020204" charset="-122"/>
                <a:cs typeface="微软雅黑" panose="020B0503020204020204" charset="-122"/>
              </a:rPr>
              <a:t>录取相机</a:t>
            </a:r>
            <a:r>
              <a:rPr lang="en-US" altLang="zh-CN" sz="1600">
                <a:latin typeface="微软雅黑" panose="020B0503020204020204" charset="-122"/>
                <a:ea typeface="微软雅黑" panose="020B0503020204020204" charset="-122"/>
                <a:cs typeface="微软雅黑" panose="020B0503020204020204" charset="-122"/>
              </a:rPr>
              <a:t>3D</a:t>
            </a:r>
            <a:r>
              <a:rPr lang="zh-CN" altLang="en-US" sz="1600">
                <a:latin typeface="微软雅黑" panose="020B0503020204020204" charset="-122"/>
                <a:ea typeface="微软雅黑" panose="020B0503020204020204" charset="-122"/>
                <a:cs typeface="微软雅黑" panose="020B0503020204020204" charset="-122"/>
              </a:rPr>
              <a:t>坐标（</a:t>
            </a:r>
            <a:r>
              <a:rPr lang="en-US" altLang="zh-CN" sz="1600">
                <a:latin typeface="微软雅黑" panose="020B0503020204020204" charset="-122"/>
                <a:ea typeface="微软雅黑" panose="020B0503020204020204" charset="-122"/>
                <a:cs typeface="微软雅黑" panose="020B0503020204020204" charset="-122"/>
              </a:rPr>
              <a:t>camera</a:t>
            </a:r>
            <a:r>
              <a:rPr lang="zh-CN" altLang="en-US" sz="1600">
                <a:latin typeface="微软雅黑" panose="020B0503020204020204" charset="-122"/>
                <a:ea typeface="微软雅黑" panose="020B0503020204020204" charset="-122"/>
                <a:cs typeface="微软雅黑" panose="020B0503020204020204" charset="-122"/>
              </a:rPr>
              <a:t>）。</a:t>
            </a:r>
            <a:endParaRPr lang="zh-CN" altLang="en-US" sz="1600">
              <a:latin typeface="微软雅黑" panose="020B0503020204020204" charset="-122"/>
              <a:ea typeface="微软雅黑" panose="020B0503020204020204" charset="-122"/>
              <a:cs typeface="微软雅黑" panose="020B0503020204020204" charset="-122"/>
            </a:endParaRPr>
          </a:p>
          <a:p>
            <a:r>
              <a:rPr lang="zh-CN" sz="1600">
                <a:latin typeface="微软雅黑" panose="020B0503020204020204" charset="-122"/>
                <a:ea typeface="微软雅黑" panose="020B0503020204020204" charset="-122"/>
                <a:cs typeface="微软雅黑" panose="020B0503020204020204" charset="-122"/>
                <a:sym typeface="+mn-ea"/>
              </a:rPr>
              <a:t>The work needed to be done in RT: manually measure the screen 3D coordinates, and use guiding GUI to record camera 3D coordinates.</a:t>
            </a:r>
            <a:endParaRPr lang="zh-CN" sz="1600">
              <a:latin typeface="微软雅黑" panose="020B0503020204020204" charset="-122"/>
              <a:ea typeface="微软雅黑" panose="020B0503020204020204" charset="-122"/>
              <a:cs typeface="微软雅黑" panose="020B0503020204020204" charset="-122"/>
            </a:endParaRPr>
          </a:p>
          <a:p>
            <a:endParaRPr lang="en-US" altLang="zh-CN"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126355" y="137160"/>
            <a:ext cx="2249170" cy="398780"/>
          </a:xfrm>
          <a:prstGeom prst="rect">
            <a:avLst/>
          </a:prstGeom>
          <a:noFill/>
        </p:spPr>
        <p:txBody>
          <a:bodyPr wrap="square" rtlCol="0" anchor="t">
            <a:spAutoFit/>
          </a:bodyPr>
          <a:p>
            <a:r>
              <a:rPr lang="en-US" altLang="zh-CN" sz="2000" b="1">
                <a:solidFill>
                  <a:srgbClr val="00B0F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en-US" altLang="zh-CN" sz="20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altLang="en-US" sz="1800" b="1">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目录</a:t>
            </a:r>
            <a:r>
              <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lt"/>
              </a:rPr>
              <a:t>Contents</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sym typeface="+mn-lt"/>
            </a:endParaRPr>
          </a:p>
        </p:txBody>
      </p:sp>
      <p:grpSp>
        <p:nvGrpSpPr>
          <p:cNvPr id="312" name="组合 311"/>
          <p:cNvGrpSpPr/>
          <p:nvPr/>
        </p:nvGrpSpPr>
        <p:grpSpPr>
          <a:xfrm>
            <a:off x="372110" y="1821815"/>
            <a:ext cx="2965450" cy="2592070"/>
            <a:chOff x="803" y="887"/>
            <a:chExt cx="4670" cy="4082"/>
          </a:xfrm>
        </p:grpSpPr>
        <p:sp>
          <p:nvSpPr>
            <p:cNvPr id="297" name="圆角矩形 296"/>
            <p:cNvSpPr/>
            <p:nvPr/>
          </p:nvSpPr>
          <p:spPr>
            <a:xfrm>
              <a:off x="803" y="887"/>
              <a:ext cx="2722" cy="4083"/>
            </a:xfrm>
            <a:prstGeom prst="roundRect">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11" name="组合 310"/>
            <p:cNvGrpSpPr/>
            <p:nvPr/>
          </p:nvGrpSpPr>
          <p:grpSpPr>
            <a:xfrm>
              <a:off x="1585" y="1619"/>
              <a:ext cx="3889" cy="3023"/>
              <a:chOff x="1585" y="1619"/>
              <a:chExt cx="3889" cy="3023"/>
            </a:xfrm>
          </p:grpSpPr>
          <p:sp>
            <p:nvSpPr>
              <p:cNvPr id="299" name="文本框 298"/>
              <p:cNvSpPr txBox="1"/>
              <p:nvPr/>
            </p:nvSpPr>
            <p:spPr>
              <a:xfrm>
                <a:off x="1585" y="2196"/>
                <a:ext cx="966" cy="2447"/>
              </a:xfrm>
              <a:prstGeom prst="rect">
                <a:avLst/>
              </a:prstGeom>
              <a:noFill/>
            </p:spPr>
            <p:txBody>
              <a:bodyPr vert="eaVert" wrap="square" rtlCol="0">
                <a:spAutoFit/>
              </a:bodyPr>
              <a:p>
                <a:r>
                  <a:rPr lang="zh-CN" altLang="en-US" sz="2800" b="1">
                    <a:latin typeface="微软雅黑" panose="020B0503020204020204" charset="-122"/>
                    <a:ea typeface="微软雅黑" panose="020B0503020204020204" charset="-122"/>
                  </a:rPr>
                  <a:t>目录</a:t>
                </a:r>
                <a:endParaRPr lang="zh-CN" altLang="en-US" sz="2800" b="1">
                  <a:latin typeface="微软雅黑" panose="020B0503020204020204" charset="-122"/>
                  <a:ea typeface="微软雅黑" panose="020B0503020204020204" charset="-122"/>
                </a:endParaRPr>
              </a:p>
            </p:txBody>
          </p:sp>
          <p:sp>
            <p:nvSpPr>
              <p:cNvPr id="301" name="椭圆 300"/>
              <p:cNvSpPr/>
              <p:nvPr/>
            </p:nvSpPr>
            <p:spPr>
              <a:xfrm>
                <a:off x="2551" y="1619"/>
                <a:ext cx="2835" cy="2835"/>
              </a:xfrm>
              <a:prstGeom prst="ellipse">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0" name="文本框 299"/>
              <p:cNvSpPr txBox="1"/>
              <p:nvPr/>
            </p:nvSpPr>
            <p:spPr>
              <a:xfrm>
                <a:off x="2462" y="2625"/>
                <a:ext cx="3013" cy="822"/>
              </a:xfrm>
              <a:prstGeom prst="rect">
                <a:avLst/>
              </a:prstGeom>
              <a:noFill/>
            </p:spPr>
            <p:txBody>
              <a:bodyPr wrap="square" rtlCol="0">
                <a:spAutoFit/>
              </a:bodyPr>
              <a:p>
                <a:r>
                  <a:rPr lang="en-US" altLang="zh-CN" sz="2800" b="1" dirty="0">
                    <a:latin typeface="微软雅黑" panose="020B0503020204020204" charset="-122"/>
                    <a:ea typeface="微软雅黑" panose="020B0503020204020204" charset="-122"/>
                    <a:cs typeface="微软雅黑" panose="020B0503020204020204" charset="-122"/>
                    <a:sym typeface="+mn-lt"/>
                  </a:rPr>
                  <a:t>Contents</a:t>
                </a:r>
                <a:endParaRPr lang="zh-CN" altLang="en-US" sz="2800"/>
              </a:p>
            </p:txBody>
          </p:sp>
        </p:grpSp>
      </p:grpSp>
      <p:sp>
        <p:nvSpPr>
          <p:cNvPr id="304" name="矩形 303"/>
          <p:cNvSpPr/>
          <p:nvPr/>
        </p:nvSpPr>
        <p:spPr>
          <a:xfrm>
            <a:off x="4231640" y="973455"/>
            <a:ext cx="4576445" cy="389255"/>
          </a:xfrm>
          <a:prstGeom prst="rect">
            <a:avLst/>
          </a:prstGeom>
          <a:solidFill>
            <a:schemeClr val="bg2">
              <a:lumMod val="40000"/>
              <a:lumOff val="60000"/>
            </a:schemeClr>
          </a:solidFill>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目的</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P</a:t>
            </a:r>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urpose</a:t>
            </a:r>
            <a:endParaRPr lang="zh-CN" altLang="en-US" sz="1600"/>
          </a:p>
        </p:txBody>
      </p:sp>
      <p:sp>
        <p:nvSpPr>
          <p:cNvPr id="305" name="矩形 304"/>
          <p:cNvSpPr/>
          <p:nvPr/>
        </p:nvSpPr>
        <p:spPr>
          <a:xfrm>
            <a:off x="4231640" y="1600200"/>
            <a:ext cx="4577715" cy="5581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RT</a:t>
            </a:r>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介绍及原理说明</a:t>
            </a:r>
            <a:endPar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l"/>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RT </a:t>
            </a:r>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Introduction and principle description</a:t>
            </a:r>
            <a:endParaRPr lang="zh-CN" altLang="en-US" sz="1600"/>
          </a:p>
        </p:txBody>
      </p:sp>
      <p:sp>
        <p:nvSpPr>
          <p:cNvPr id="306" name="矩形 305"/>
          <p:cNvSpPr/>
          <p:nvPr/>
        </p:nvSpPr>
        <p:spPr>
          <a:xfrm>
            <a:off x="4231640" y="2394585"/>
            <a:ext cx="4577080" cy="43307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获取</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RTGet RT</a:t>
            </a:r>
            <a:endParaRPr lang="zh-CN" altLang="en-US" sz="1600"/>
          </a:p>
        </p:txBody>
      </p:sp>
      <p:sp>
        <p:nvSpPr>
          <p:cNvPr id="307" name="矩形 306"/>
          <p:cNvSpPr/>
          <p:nvPr/>
        </p:nvSpPr>
        <p:spPr>
          <a:xfrm>
            <a:off x="4231640" y="3073400"/>
            <a:ext cx="4576445" cy="63119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Guiding gui RT</a:t>
            </a:r>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标定使用说明</a:t>
            </a:r>
            <a:endPar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l"/>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Guide GUI RT calibration instructions</a:t>
            </a:r>
            <a:endParaRPr lang="zh-CN" altLang="en-US" sz="1600"/>
          </a:p>
        </p:txBody>
      </p:sp>
      <p:sp>
        <p:nvSpPr>
          <p:cNvPr id="308" name="矩形 307"/>
          <p:cNvSpPr/>
          <p:nvPr/>
        </p:nvSpPr>
        <p:spPr>
          <a:xfrm>
            <a:off x="4231640" y="3896995"/>
            <a:ext cx="4576445" cy="72326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Guiding gui </a:t>
            </a:r>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指尖跟踪使用说明</a:t>
            </a:r>
            <a:endPar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l"/>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Guiding GUI fingertip tracking instructions</a:t>
            </a:r>
            <a:endParaRPr lang="zh-CN" altLang="en-US" sz="1600"/>
          </a:p>
        </p:txBody>
      </p:sp>
      <p:sp>
        <p:nvSpPr>
          <p:cNvPr id="309" name="矩形 308"/>
          <p:cNvSpPr/>
          <p:nvPr/>
        </p:nvSpPr>
        <p:spPr>
          <a:xfrm>
            <a:off x="4231640" y="4722495"/>
            <a:ext cx="4577080" cy="4597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测试场景T</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est </a:t>
            </a:r>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S</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cene</a:t>
            </a:r>
            <a:endParaRPr lang="zh-CN" altLang="en-US" sz="1600"/>
          </a:p>
        </p:txBody>
      </p:sp>
      <p:sp>
        <p:nvSpPr>
          <p:cNvPr id="310" name="矩形 309"/>
          <p:cNvSpPr/>
          <p:nvPr/>
        </p:nvSpPr>
        <p:spPr>
          <a:xfrm>
            <a:off x="4231640" y="5408930"/>
            <a:ext cx="4576445" cy="37465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总结summary</a:t>
            </a:r>
            <a:endPar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342" name="组合 341"/>
          <p:cNvGrpSpPr/>
          <p:nvPr/>
        </p:nvGrpSpPr>
        <p:grpSpPr>
          <a:xfrm>
            <a:off x="3338830" y="829945"/>
            <a:ext cx="937895" cy="5266690"/>
            <a:chOff x="5599" y="1091"/>
            <a:chExt cx="1477" cy="8294"/>
          </a:xfrm>
        </p:grpSpPr>
        <p:grpSp>
          <p:nvGrpSpPr>
            <p:cNvPr id="315" name="组合 314"/>
            <p:cNvGrpSpPr/>
            <p:nvPr/>
          </p:nvGrpSpPr>
          <p:grpSpPr>
            <a:xfrm>
              <a:off x="6332" y="1250"/>
              <a:ext cx="744" cy="612"/>
              <a:chOff x="6332" y="1250"/>
              <a:chExt cx="744" cy="612"/>
            </a:xfrm>
          </p:grpSpPr>
          <p:sp>
            <p:nvSpPr>
              <p:cNvPr id="313" name="椭圆 312"/>
              <p:cNvSpPr/>
              <p:nvPr/>
            </p:nvSpPr>
            <p:spPr>
              <a:xfrm>
                <a:off x="6332" y="1250"/>
                <a:ext cx="657" cy="6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4" name="文本框 313"/>
              <p:cNvSpPr txBox="1"/>
              <p:nvPr/>
            </p:nvSpPr>
            <p:spPr>
              <a:xfrm>
                <a:off x="6332" y="1291"/>
                <a:ext cx="744" cy="531"/>
              </a:xfrm>
              <a:prstGeom prst="rect">
                <a:avLst/>
              </a:prstGeom>
              <a:noFill/>
            </p:spPr>
            <p:txBody>
              <a:bodyPr wrap="square" rtlCol="0">
                <a:spAutoFit/>
              </a:bodyPr>
              <a:p>
                <a:r>
                  <a:rPr lang="en-US" altLang="zh-CN" sz="1600" b="1">
                    <a:latin typeface="微软雅黑" panose="020B0503020204020204" charset="-122"/>
                    <a:ea typeface="微软雅黑" panose="020B0503020204020204" charset="-122"/>
                  </a:rPr>
                  <a:t>01</a:t>
                </a:r>
                <a:endParaRPr lang="en-US" altLang="zh-CN" sz="1600" b="1">
                  <a:latin typeface="微软雅黑" panose="020B0503020204020204" charset="-122"/>
                  <a:ea typeface="微软雅黑" panose="020B0503020204020204" charset="-122"/>
                </a:endParaRPr>
              </a:p>
            </p:txBody>
          </p:sp>
        </p:grpSp>
        <p:grpSp>
          <p:nvGrpSpPr>
            <p:cNvPr id="316" name="组合 315"/>
            <p:cNvGrpSpPr/>
            <p:nvPr/>
          </p:nvGrpSpPr>
          <p:grpSpPr>
            <a:xfrm>
              <a:off x="6332" y="2329"/>
              <a:ext cx="744" cy="613"/>
              <a:chOff x="6332" y="1250"/>
              <a:chExt cx="744" cy="613"/>
            </a:xfrm>
          </p:grpSpPr>
          <p:sp>
            <p:nvSpPr>
              <p:cNvPr id="317" name="椭圆 316"/>
              <p:cNvSpPr/>
              <p:nvPr/>
            </p:nvSpPr>
            <p:spPr>
              <a:xfrm>
                <a:off x="6332" y="1250"/>
                <a:ext cx="657" cy="6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8" name="文本框 317"/>
              <p:cNvSpPr txBox="1"/>
              <p:nvPr/>
            </p:nvSpPr>
            <p:spPr>
              <a:xfrm>
                <a:off x="6332" y="1291"/>
                <a:ext cx="744" cy="531"/>
              </a:xfrm>
              <a:prstGeom prst="rect">
                <a:avLst/>
              </a:prstGeom>
              <a:noFill/>
            </p:spPr>
            <p:txBody>
              <a:bodyPr wrap="square" rtlCol="0">
                <a:spAutoFit/>
              </a:bodyPr>
              <a:p>
                <a:r>
                  <a:rPr lang="en-US" altLang="zh-CN" sz="1600" b="1">
                    <a:latin typeface="微软雅黑" panose="020B0503020204020204" charset="-122"/>
                    <a:ea typeface="微软雅黑" panose="020B0503020204020204" charset="-122"/>
                  </a:rPr>
                  <a:t>02</a:t>
                </a:r>
                <a:endParaRPr lang="en-US" altLang="zh-CN" sz="1600" b="1">
                  <a:latin typeface="微软雅黑" panose="020B0503020204020204" charset="-122"/>
                  <a:ea typeface="微软雅黑" panose="020B0503020204020204" charset="-122"/>
                </a:endParaRPr>
              </a:p>
            </p:txBody>
          </p:sp>
        </p:grpSp>
        <p:grpSp>
          <p:nvGrpSpPr>
            <p:cNvPr id="319" name="组合 318"/>
            <p:cNvGrpSpPr/>
            <p:nvPr/>
          </p:nvGrpSpPr>
          <p:grpSpPr>
            <a:xfrm>
              <a:off x="6332" y="3481"/>
              <a:ext cx="744" cy="613"/>
              <a:chOff x="6332" y="1250"/>
              <a:chExt cx="744" cy="613"/>
            </a:xfrm>
          </p:grpSpPr>
          <p:sp>
            <p:nvSpPr>
              <p:cNvPr id="320" name="椭圆 319"/>
              <p:cNvSpPr/>
              <p:nvPr/>
            </p:nvSpPr>
            <p:spPr>
              <a:xfrm>
                <a:off x="6332" y="1250"/>
                <a:ext cx="657" cy="6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1" name="文本框 320"/>
              <p:cNvSpPr txBox="1"/>
              <p:nvPr/>
            </p:nvSpPr>
            <p:spPr>
              <a:xfrm>
                <a:off x="6332" y="1291"/>
                <a:ext cx="744" cy="531"/>
              </a:xfrm>
              <a:prstGeom prst="rect">
                <a:avLst/>
              </a:prstGeom>
              <a:noFill/>
            </p:spPr>
            <p:txBody>
              <a:bodyPr wrap="square" rtlCol="0">
                <a:spAutoFit/>
              </a:bodyPr>
              <a:p>
                <a:r>
                  <a:rPr lang="en-US" altLang="zh-CN" sz="1600" b="1">
                    <a:latin typeface="微软雅黑" panose="020B0503020204020204" charset="-122"/>
                    <a:ea typeface="微软雅黑" panose="020B0503020204020204" charset="-122"/>
                  </a:rPr>
                  <a:t>03</a:t>
                </a:r>
                <a:endParaRPr lang="en-US" altLang="zh-CN" sz="1600" b="1">
                  <a:latin typeface="微软雅黑" panose="020B0503020204020204" charset="-122"/>
                  <a:ea typeface="微软雅黑" panose="020B0503020204020204" charset="-122"/>
                </a:endParaRPr>
              </a:p>
            </p:txBody>
          </p:sp>
        </p:grpSp>
        <p:grpSp>
          <p:nvGrpSpPr>
            <p:cNvPr id="322" name="组合 321"/>
            <p:cNvGrpSpPr/>
            <p:nvPr/>
          </p:nvGrpSpPr>
          <p:grpSpPr>
            <a:xfrm>
              <a:off x="6332" y="4712"/>
              <a:ext cx="744" cy="613"/>
              <a:chOff x="6332" y="1250"/>
              <a:chExt cx="744" cy="613"/>
            </a:xfrm>
          </p:grpSpPr>
          <p:sp>
            <p:nvSpPr>
              <p:cNvPr id="323" name="椭圆 322"/>
              <p:cNvSpPr/>
              <p:nvPr/>
            </p:nvSpPr>
            <p:spPr>
              <a:xfrm>
                <a:off x="6332" y="1250"/>
                <a:ext cx="657" cy="6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4" name="文本框 323"/>
              <p:cNvSpPr txBox="1"/>
              <p:nvPr/>
            </p:nvSpPr>
            <p:spPr>
              <a:xfrm>
                <a:off x="6332" y="1291"/>
                <a:ext cx="744" cy="531"/>
              </a:xfrm>
              <a:prstGeom prst="rect">
                <a:avLst/>
              </a:prstGeom>
              <a:noFill/>
            </p:spPr>
            <p:txBody>
              <a:bodyPr wrap="square" rtlCol="0">
                <a:spAutoFit/>
              </a:bodyPr>
              <a:p>
                <a:r>
                  <a:rPr lang="en-US" altLang="zh-CN" sz="1600" b="1">
                    <a:latin typeface="微软雅黑" panose="020B0503020204020204" charset="-122"/>
                    <a:ea typeface="微软雅黑" panose="020B0503020204020204" charset="-122"/>
                  </a:rPr>
                  <a:t>04</a:t>
                </a:r>
                <a:endParaRPr lang="en-US" altLang="zh-CN" sz="1600" b="1">
                  <a:latin typeface="微软雅黑" panose="020B0503020204020204" charset="-122"/>
                  <a:ea typeface="微软雅黑" panose="020B0503020204020204" charset="-122"/>
                </a:endParaRPr>
              </a:p>
            </p:txBody>
          </p:sp>
        </p:grpSp>
        <p:grpSp>
          <p:nvGrpSpPr>
            <p:cNvPr id="325" name="组合 324"/>
            <p:cNvGrpSpPr/>
            <p:nvPr/>
          </p:nvGrpSpPr>
          <p:grpSpPr>
            <a:xfrm>
              <a:off x="6332" y="6076"/>
              <a:ext cx="744" cy="613"/>
              <a:chOff x="6332" y="1250"/>
              <a:chExt cx="744" cy="613"/>
            </a:xfrm>
          </p:grpSpPr>
          <p:sp>
            <p:nvSpPr>
              <p:cNvPr id="326" name="椭圆 325"/>
              <p:cNvSpPr/>
              <p:nvPr/>
            </p:nvSpPr>
            <p:spPr>
              <a:xfrm>
                <a:off x="6332" y="1250"/>
                <a:ext cx="657" cy="6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7" name="文本框 326"/>
              <p:cNvSpPr txBox="1"/>
              <p:nvPr/>
            </p:nvSpPr>
            <p:spPr>
              <a:xfrm>
                <a:off x="6332" y="1291"/>
                <a:ext cx="744" cy="531"/>
              </a:xfrm>
              <a:prstGeom prst="rect">
                <a:avLst/>
              </a:prstGeom>
              <a:noFill/>
            </p:spPr>
            <p:txBody>
              <a:bodyPr wrap="square" rtlCol="0">
                <a:spAutoFit/>
              </a:bodyPr>
              <a:p>
                <a:r>
                  <a:rPr lang="en-US" altLang="zh-CN" sz="1600" b="1">
                    <a:latin typeface="微软雅黑" panose="020B0503020204020204" charset="-122"/>
                    <a:ea typeface="微软雅黑" panose="020B0503020204020204" charset="-122"/>
                  </a:rPr>
                  <a:t>05</a:t>
                </a:r>
                <a:endParaRPr lang="en-US" altLang="zh-CN" sz="1600" b="1">
                  <a:latin typeface="微软雅黑" panose="020B0503020204020204" charset="-122"/>
                  <a:ea typeface="微软雅黑" panose="020B0503020204020204" charset="-122"/>
                </a:endParaRPr>
              </a:p>
            </p:txBody>
          </p:sp>
        </p:grpSp>
        <p:grpSp>
          <p:nvGrpSpPr>
            <p:cNvPr id="328" name="组合 327"/>
            <p:cNvGrpSpPr/>
            <p:nvPr/>
          </p:nvGrpSpPr>
          <p:grpSpPr>
            <a:xfrm>
              <a:off x="6332" y="7225"/>
              <a:ext cx="744" cy="613"/>
              <a:chOff x="6332" y="1250"/>
              <a:chExt cx="744" cy="613"/>
            </a:xfrm>
          </p:grpSpPr>
          <p:sp>
            <p:nvSpPr>
              <p:cNvPr id="329" name="椭圆 328"/>
              <p:cNvSpPr/>
              <p:nvPr/>
            </p:nvSpPr>
            <p:spPr>
              <a:xfrm>
                <a:off x="6332" y="1250"/>
                <a:ext cx="657" cy="6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0" name="文本框 329"/>
              <p:cNvSpPr txBox="1"/>
              <p:nvPr/>
            </p:nvSpPr>
            <p:spPr>
              <a:xfrm>
                <a:off x="6332" y="1291"/>
                <a:ext cx="744" cy="531"/>
              </a:xfrm>
              <a:prstGeom prst="rect">
                <a:avLst/>
              </a:prstGeom>
              <a:noFill/>
            </p:spPr>
            <p:txBody>
              <a:bodyPr wrap="square" rtlCol="0">
                <a:spAutoFit/>
              </a:bodyPr>
              <a:p>
                <a:r>
                  <a:rPr lang="en-US" altLang="zh-CN" sz="1600" b="1">
                    <a:latin typeface="微软雅黑" panose="020B0503020204020204" charset="-122"/>
                    <a:ea typeface="微软雅黑" panose="020B0503020204020204" charset="-122"/>
                  </a:rPr>
                  <a:t>06</a:t>
                </a:r>
                <a:endParaRPr lang="en-US" altLang="zh-CN" sz="1600" b="1">
                  <a:latin typeface="微软雅黑" panose="020B0503020204020204" charset="-122"/>
                  <a:ea typeface="微软雅黑" panose="020B0503020204020204" charset="-122"/>
                </a:endParaRPr>
              </a:p>
            </p:txBody>
          </p:sp>
        </p:grpSp>
        <p:grpSp>
          <p:nvGrpSpPr>
            <p:cNvPr id="331" name="组合 330"/>
            <p:cNvGrpSpPr/>
            <p:nvPr/>
          </p:nvGrpSpPr>
          <p:grpSpPr>
            <a:xfrm>
              <a:off x="6332" y="8212"/>
              <a:ext cx="744" cy="613"/>
              <a:chOff x="6332" y="1250"/>
              <a:chExt cx="744" cy="613"/>
            </a:xfrm>
          </p:grpSpPr>
          <p:sp>
            <p:nvSpPr>
              <p:cNvPr id="332" name="椭圆 331"/>
              <p:cNvSpPr/>
              <p:nvPr/>
            </p:nvSpPr>
            <p:spPr>
              <a:xfrm>
                <a:off x="6332" y="1250"/>
                <a:ext cx="657" cy="6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3" name="文本框 332"/>
              <p:cNvSpPr txBox="1"/>
              <p:nvPr/>
            </p:nvSpPr>
            <p:spPr>
              <a:xfrm>
                <a:off x="6332" y="1291"/>
                <a:ext cx="744" cy="531"/>
              </a:xfrm>
              <a:prstGeom prst="rect">
                <a:avLst/>
              </a:prstGeom>
              <a:noFill/>
            </p:spPr>
            <p:txBody>
              <a:bodyPr wrap="square" rtlCol="0">
                <a:spAutoFit/>
              </a:bodyPr>
              <a:p>
                <a:r>
                  <a:rPr lang="en-US" altLang="zh-CN" sz="1600" b="1">
                    <a:latin typeface="微软雅黑" panose="020B0503020204020204" charset="-122"/>
                    <a:ea typeface="微软雅黑" panose="020B0503020204020204" charset="-122"/>
                  </a:rPr>
                  <a:t>07</a:t>
                </a:r>
                <a:endParaRPr lang="en-US" altLang="zh-CN" sz="1600" b="1">
                  <a:latin typeface="微软雅黑" panose="020B0503020204020204" charset="-122"/>
                  <a:ea typeface="微软雅黑" panose="020B0503020204020204" charset="-122"/>
                </a:endParaRPr>
              </a:p>
            </p:txBody>
          </p:sp>
        </p:grpSp>
        <p:cxnSp>
          <p:nvCxnSpPr>
            <p:cNvPr id="334" name="曲线连接符 333"/>
            <p:cNvCxnSpPr>
              <a:endCxn id="314" idx="0"/>
            </p:cNvCxnSpPr>
            <p:nvPr/>
          </p:nvCxnSpPr>
          <p:spPr>
            <a:xfrm>
              <a:off x="5726" y="1091"/>
              <a:ext cx="978" cy="200"/>
            </a:xfrm>
            <a:prstGeom prst="curvedConnector2">
              <a:avLst/>
            </a:prstGeom>
            <a:ln w="53975">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335" name="曲线连接符 334"/>
            <p:cNvCxnSpPr>
              <a:stCxn id="314" idx="2"/>
              <a:endCxn id="318" idx="0"/>
            </p:cNvCxnSpPr>
            <p:nvPr/>
          </p:nvCxnSpPr>
          <p:spPr>
            <a:xfrm rot="5400000">
              <a:off x="6430" y="2096"/>
              <a:ext cx="548" cy="5"/>
            </a:xfrm>
            <a:prstGeom prst="curvedConnector2">
              <a:avLst/>
            </a:prstGeom>
            <a:ln w="53975">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336" name="曲线连接符 335"/>
            <p:cNvCxnSpPr>
              <a:stCxn id="318" idx="2"/>
              <a:endCxn id="321" idx="0"/>
            </p:cNvCxnSpPr>
            <p:nvPr/>
          </p:nvCxnSpPr>
          <p:spPr>
            <a:xfrm rot="5400000">
              <a:off x="6394" y="3211"/>
              <a:ext cx="621" cy="5"/>
            </a:xfrm>
            <a:prstGeom prst="curvedConnector2">
              <a:avLst/>
            </a:prstGeom>
            <a:ln w="53975">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337" name="直接连接符 336"/>
            <p:cNvCxnSpPr>
              <a:stCxn id="321" idx="2"/>
              <a:endCxn id="324" idx="0"/>
            </p:cNvCxnSpPr>
            <p:nvPr/>
          </p:nvCxnSpPr>
          <p:spPr>
            <a:xfrm>
              <a:off x="6704" y="4053"/>
              <a:ext cx="0" cy="700"/>
            </a:xfrm>
            <a:prstGeom prst="line">
              <a:avLst/>
            </a:prstGeom>
            <a:ln w="53975">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338" name="曲线连接符 337"/>
            <p:cNvCxnSpPr>
              <a:stCxn id="324" idx="2"/>
              <a:endCxn id="327" idx="0"/>
            </p:cNvCxnSpPr>
            <p:nvPr/>
          </p:nvCxnSpPr>
          <p:spPr>
            <a:xfrm rot="5400000">
              <a:off x="6288" y="5700"/>
              <a:ext cx="833" cy="5"/>
            </a:xfrm>
            <a:prstGeom prst="curvedConnector2">
              <a:avLst/>
            </a:prstGeom>
            <a:ln w="53975">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339" name="曲线连接符 338"/>
            <p:cNvCxnSpPr>
              <a:stCxn id="327" idx="2"/>
              <a:endCxn id="330" idx="0"/>
            </p:cNvCxnSpPr>
            <p:nvPr/>
          </p:nvCxnSpPr>
          <p:spPr>
            <a:xfrm rot="5400000">
              <a:off x="6395" y="6957"/>
              <a:ext cx="618" cy="5"/>
            </a:xfrm>
            <a:prstGeom prst="curvedConnector2">
              <a:avLst/>
            </a:prstGeom>
            <a:ln w="53975">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340" name="曲线连接符 339"/>
            <p:cNvCxnSpPr>
              <a:stCxn id="330" idx="2"/>
              <a:endCxn id="333" idx="0"/>
            </p:cNvCxnSpPr>
            <p:nvPr/>
          </p:nvCxnSpPr>
          <p:spPr>
            <a:xfrm rot="5400000">
              <a:off x="6476" y="8025"/>
              <a:ext cx="456" cy="5"/>
            </a:xfrm>
            <a:prstGeom prst="curvedConnector2">
              <a:avLst/>
            </a:prstGeom>
            <a:ln w="53975">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341" name="曲线连接符 340"/>
            <p:cNvCxnSpPr>
              <a:stCxn id="333" idx="2"/>
            </p:cNvCxnSpPr>
            <p:nvPr/>
          </p:nvCxnSpPr>
          <p:spPr>
            <a:xfrm rot="5400000">
              <a:off x="5851" y="8531"/>
              <a:ext cx="601" cy="1106"/>
            </a:xfrm>
            <a:prstGeom prst="curvedConnector2">
              <a:avLst/>
            </a:prstGeom>
            <a:ln w="53975">
              <a:solidFill>
                <a:srgbClr val="00B0F0"/>
              </a:solidFill>
            </a:ln>
          </p:spPr>
          <p:style>
            <a:lnRef idx="1">
              <a:schemeClr val="accent4"/>
            </a:lnRef>
            <a:fillRef idx="0">
              <a:schemeClr val="accent4"/>
            </a:fillRef>
            <a:effectRef idx="0">
              <a:schemeClr val="accent4"/>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9702" name="文本框 2"/>
          <p:cNvSpPr txBox="1"/>
          <p:nvPr/>
        </p:nvSpPr>
        <p:spPr>
          <a:xfrm>
            <a:off x="278130" y="674370"/>
            <a:ext cx="7870825" cy="829945"/>
          </a:xfrm>
          <a:prstGeom prst="rect">
            <a:avLst/>
          </a:prstGeom>
          <a:noFill/>
          <a:ln w="9525">
            <a:noFill/>
          </a:ln>
        </p:spPr>
        <p:txBody>
          <a:bodyPr wrap="square" anchor="t">
            <a:spAutoFit/>
          </a:bodyPr>
          <a:p>
            <a:r>
              <a:rPr lang="zh-CN" altLang="en-US"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手动测量屏幕</a:t>
            </a:r>
            <a:r>
              <a:rPr lang="en-US" altLang="zh-CN"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3d</a:t>
            </a:r>
            <a:r>
              <a:rPr lang="zh-CN" altLang="en-US"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坐标（</a:t>
            </a:r>
            <a:r>
              <a:rPr lang="en-US" altLang="zh-CN"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screen</a:t>
            </a:r>
            <a:r>
              <a:rPr lang="zh-CN" altLang="en-US"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sz="1600" b="1">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r>
              <a:rPr lang="zh-CN"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Manual measurement of screen 3D coordinates</a:t>
            </a:r>
            <a:endParaRPr lang="zh-CN" sz="1600" b="1">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endParaRPr lang="en-US" altLang="zh-CN" sz="1600" b="1">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grpSp>
        <p:nvGrpSpPr>
          <p:cNvPr id="2" name="组合 1"/>
          <p:cNvGrpSpPr/>
          <p:nvPr/>
        </p:nvGrpSpPr>
        <p:grpSpPr>
          <a:xfrm>
            <a:off x="408305" y="2226310"/>
            <a:ext cx="3827145" cy="3558540"/>
            <a:chOff x="1143" y="3546"/>
            <a:chExt cx="6027" cy="5604"/>
          </a:xfrm>
        </p:grpSpPr>
        <p:pic>
          <p:nvPicPr>
            <p:cNvPr id="29704" name="图片 4"/>
            <p:cNvPicPr>
              <a:picLocks noChangeAspect="1"/>
            </p:cNvPicPr>
            <p:nvPr/>
          </p:nvPicPr>
          <p:blipFill>
            <a:blip r:embed="rId1"/>
            <a:stretch>
              <a:fillRect/>
            </a:stretch>
          </p:blipFill>
          <p:spPr>
            <a:xfrm>
              <a:off x="1978" y="3546"/>
              <a:ext cx="5192" cy="5604"/>
            </a:xfrm>
            <a:prstGeom prst="rect">
              <a:avLst/>
            </a:prstGeom>
            <a:noFill/>
            <a:ln w="9525">
              <a:noFill/>
            </a:ln>
          </p:spPr>
        </p:pic>
        <p:cxnSp>
          <p:nvCxnSpPr>
            <p:cNvPr id="3" name="直接箭头连接符 2"/>
            <p:cNvCxnSpPr/>
            <p:nvPr/>
          </p:nvCxnSpPr>
          <p:spPr>
            <a:xfrm>
              <a:off x="3555" y="5393"/>
              <a:ext cx="3078" cy="5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4820" y="4920"/>
              <a:ext cx="328" cy="15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3685" y="5635"/>
              <a:ext cx="1320" cy="4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88" y="3894"/>
              <a:ext cx="668" cy="580"/>
            </a:xfrm>
            <a:prstGeom prst="rect">
              <a:avLst/>
            </a:prstGeom>
            <a:noFill/>
          </p:spPr>
          <p:txBody>
            <a:bodyPr wrap="none" rtlCol="0" anchor="t">
              <a:spAutoFit/>
              <a:scene3d>
                <a:camera prst="orthographicFront"/>
                <a:lightRig rig="threePt" dir="t"/>
              </a:scene3d>
            </a:bodyPr>
            <a:p>
              <a:r>
                <a:rPr lang="en-US" altLang="zh-CN" noProof="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宋体" panose="02010600030101010101" pitchFamily="2" charset="-122"/>
                  <a:cs typeface="+mn-cs"/>
                  <a:sym typeface="+mn-ea"/>
                </a:rPr>
                <a:t>z1</a:t>
              </a:r>
              <a:endParaRPr lang="en-US" altLang="zh-CN" noProof="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2" name="文本框 11"/>
            <p:cNvSpPr txBox="1"/>
            <p:nvPr/>
          </p:nvSpPr>
          <p:spPr>
            <a:xfrm>
              <a:off x="1143" y="4605"/>
              <a:ext cx="2875" cy="483"/>
            </a:xfrm>
            <a:prstGeom prst="rect">
              <a:avLst/>
            </a:prstGeom>
            <a:noFill/>
          </p:spPr>
          <p:txBody>
            <a:bodyPr wrap="none" rtlCol="0" anchor="t">
              <a:spAutoFit/>
            </a:bodyPr>
            <a:p>
              <a:r>
                <a:rPr lang="en-US" altLang="zh-CN" sz="1400" noProof="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point_one(x1,y1,z1)</a:t>
              </a:r>
              <a:endParaRPr lang="en-US" altLang="zh-CN" sz="1400" noProof="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endParaRPr>
            </a:p>
          </p:txBody>
        </p:sp>
      </p:grpSp>
      <p:sp>
        <p:nvSpPr>
          <p:cNvPr id="29711" name="文本框 12"/>
          <p:cNvSpPr txBox="1"/>
          <p:nvPr/>
        </p:nvSpPr>
        <p:spPr>
          <a:xfrm>
            <a:off x="4618355" y="2705100"/>
            <a:ext cx="3856990" cy="1814830"/>
          </a:xfrm>
          <a:prstGeom prst="rect">
            <a:avLst/>
          </a:prstGeom>
          <a:noFill/>
          <a:ln w="9525">
            <a:noFill/>
          </a:ln>
        </p:spPr>
        <p:txBody>
          <a:bodyPr wrap="square" anchor="t">
            <a:spAutoFit/>
          </a:bodyPr>
          <a:p>
            <a:r>
              <a:rPr lang="en-US" altLang="zh-CN" sz="1600">
                <a:latin typeface="微软雅黑" panose="020B0503020204020204" charset="-122"/>
                <a:ea typeface="微软雅黑" panose="020B0503020204020204" charset="-122"/>
                <a:cs typeface="微软雅黑" panose="020B0503020204020204" charset="-122"/>
              </a:rPr>
              <a:t>x1=-width/2</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y1=-height/2</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z1=</a:t>
            </a:r>
            <a:r>
              <a:rPr lang="zh-CN" altLang="en-US" sz="1600">
                <a:latin typeface="微软雅黑" panose="020B0503020204020204" charset="-122"/>
                <a:ea typeface="微软雅黑" panose="020B0503020204020204" charset="-122"/>
                <a:cs typeface="微软雅黑" panose="020B0503020204020204" charset="-122"/>
              </a:rPr>
              <a:t>指尖到屏幕距离</a:t>
            </a:r>
            <a:r>
              <a:rPr lang="en-US" altLang="zh-CN" sz="1600">
                <a:latin typeface="微软雅黑" panose="020B0503020204020204" charset="-122"/>
                <a:ea typeface="微软雅黑" panose="020B0503020204020204" charset="-122"/>
                <a:cs typeface="微软雅黑" panose="020B0503020204020204" charset="-122"/>
                <a:sym typeface="+mn-ea"/>
              </a:rPr>
              <a:t>(</a:t>
            </a:r>
            <a:r>
              <a:rPr lang="zh-CN" altLang="en-US" sz="1600">
                <a:latin typeface="微软雅黑" panose="020B0503020204020204" charset="-122"/>
                <a:ea typeface="微软雅黑" panose="020B0503020204020204" charset="-122"/>
                <a:cs typeface="微软雅黑" panose="020B0503020204020204" charset="-122"/>
                <a:sym typeface="+mn-ea"/>
              </a:rPr>
              <a:t>Distance from fingertip to screen</a:t>
            </a:r>
            <a:r>
              <a:rPr lang="en-US" altLang="zh-CN" sz="1600">
                <a:latin typeface="微软雅黑" panose="020B0503020204020204" charset="-122"/>
                <a:ea typeface="微软雅黑" panose="020B0503020204020204" charset="-122"/>
                <a:cs typeface="微软雅黑" panose="020B0503020204020204" charset="-122"/>
                <a:sym typeface="+mn-ea"/>
              </a:rPr>
              <a:t>)</a:t>
            </a:r>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width</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pc</a:t>
            </a:r>
            <a:r>
              <a:rPr lang="zh-CN" altLang="en-US" sz="1600">
                <a:latin typeface="微软雅黑" panose="020B0503020204020204" charset="-122"/>
                <a:ea typeface="微软雅黑" panose="020B0503020204020204" charset="-122"/>
                <a:cs typeface="微软雅黑" panose="020B0503020204020204" charset="-122"/>
              </a:rPr>
              <a:t>屏幕宽</a:t>
            </a:r>
            <a:r>
              <a:rPr lang="en-US" altLang="zh-CN" sz="1600">
                <a:latin typeface="微软雅黑" panose="020B0503020204020204" charset="-122"/>
                <a:ea typeface="微软雅黑" panose="020B0503020204020204" charset="-122"/>
                <a:cs typeface="微软雅黑" panose="020B0503020204020204" charset="-122"/>
                <a:sym typeface="+mn-ea"/>
              </a:rPr>
              <a:t>(</a:t>
            </a:r>
            <a:r>
              <a:rPr lang="zh-CN" sz="1600">
                <a:latin typeface="微软雅黑" panose="020B0503020204020204" charset="-122"/>
                <a:ea typeface="微软雅黑" panose="020B0503020204020204" charset="-122"/>
                <a:cs typeface="微软雅黑" panose="020B0503020204020204" charset="-122"/>
                <a:sym typeface="+mn-ea"/>
              </a:rPr>
              <a:t>PC screen width</a:t>
            </a:r>
            <a:r>
              <a:rPr lang="en-US" altLang="zh-CN" sz="1600">
                <a:latin typeface="微软雅黑" panose="020B0503020204020204" charset="-122"/>
                <a:ea typeface="微软雅黑" panose="020B0503020204020204" charset="-122"/>
                <a:cs typeface="微软雅黑" panose="020B0503020204020204" charset="-122"/>
                <a:sym typeface="+mn-ea"/>
              </a:rPr>
              <a:t>)</a:t>
            </a:r>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height</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pc</a:t>
            </a:r>
            <a:r>
              <a:rPr lang="zh-CN" altLang="en-US" sz="1600">
                <a:latin typeface="微软雅黑" panose="020B0503020204020204" charset="-122"/>
                <a:ea typeface="微软雅黑" panose="020B0503020204020204" charset="-122"/>
                <a:cs typeface="微软雅黑" panose="020B0503020204020204" charset="-122"/>
              </a:rPr>
              <a:t>屏幕高</a:t>
            </a:r>
            <a:r>
              <a:rPr lang="en-US" altLang="zh-CN" sz="1600">
                <a:latin typeface="微软雅黑" panose="020B0503020204020204" charset="-122"/>
                <a:ea typeface="微软雅黑" panose="020B0503020204020204" charset="-122"/>
                <a:cs typeface="微软雅黑" panose="020B0503020204020204" charset="-122"/>
                <a:sym typeface="+mn-ea"/>
              </a:rPr>
              <a:t>(</a:t>
            </a:r>
            <a:r>
              <a:rPr lang="zh-CN" sz="1600">
                <a:latin typeface="微软雅黑" panose="020B0503020204020204" charset="-122"/>
                <a:ea typeface="微软雅黑" panose="020B0503020204020204" charset="-122"/>
                <a:cs typeface="微软雅黑" panose="020B0503020204020204" charset="-122"/>
                <a:sym typeface="+mn-ea"/>
              </a:rPr>
              <a:t>PC screen height</a:t>
            </a:r>
            <a:r>
              <a:rPr lang="en-US" altLang="zh-CN" sz="1600">
                <a:latin typeface="微软雅黑" panose="020B0503020204020204" charset="-122"/>
                <a:ea typeface="微软雅黑" panose="020B0503020204020204" charset="-122"/>
                <a:cs typeface="微软雅黑" panose="020B0503020204020204" charset="-122"/>
                <a:sym typeface="+mn-ea"/>
              </a:rPr>
              <a:t>)</a:t>
            </a:r>
            <a:endParaRPr lang="zh-CN" sz="1600">
              <a:latin typeface="微软雅黑" panose="020B0503020204020204" charset="-122"/>
              <a:ea typeface="微软雅黑" panose="020B0503020204020204" charset="-122"/>
              <a:cs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29703" name="文本框 3"/>
          <p:cNvSpPr txBox="1"/>
          <p:nvPr/>
        </p:nvSpPr>
        <p:spPr>
          <a:xfrm>
            <a:off x="171450" y="1394460"/>
            <a:ext cx="8801100" cy="737235"/>
          </a:xfrm>
          <a:prstGeom prst="rect">
            <a:avLst/>
          </a:prstGeom>
          <a:noFill/>
          <a:ln w="9525">
            <a:noFill/>
          </a:ln>
        </p:spPr>
        <p:txBody>
          <a:bodyPr wrap="square" anchor="t">
            <a:spAutoFit/>
          </a:bodyPr>
          <a:p>
            <a:r>
              <a:rPr lang="en-US" altLang="zh-CN" sz="1400">
                <a:latin typeface="微软雅黑" panose="020B0503020204020204" charset="-122"/>
                <a:ea typeface="微软雅黑" panose="020B0503020204020204" charset="-122"/>
                <a:cs typeface="微软雅黑" panose="020B0503020204020204" charset="-122"/>
              </a:rPr>
              <a:t>step1</a:t>
            </a:r>
            <a:r>
              <a:rPr lang="zh-CN" altLang="en-US" sz="1400">
                <a:latin typeface="微软雅黑" panose="020B0503020204020204" charset="-122"/>
                <a:ea typeface="微软雅黑" panose="020B0503020204020204" charset="-122"/>
                <a:cs typeface="微软雅黑" panose="020B0503020204020204" charset="-122"/>
              </a:rPr>
              <a:t>：测量</a:t>
            </a:r>
            <a:r>
              <a:rPr lang="en-US" altLang="zh-CN" sz="1400">
                <a:latin typeface="微软雅黑" panose="020B0503020204020204" charset="-122"/>
                <a:ea typeface="微软雅黑" panose="020B0503020204020204" charset="-122"/>
                <a:cs typeface="微软雅黑" panose="020B0503020204020204" charset="-122"/>
              </a:rPr>
              <a:t>pc</a:t>
            </a:r>
            <a:r>
              <a:rPr lang="zh-CN" altLang="en-US" sz="1400">
                <a:latin typeface="微软雅黑" panose="020B0503020204020204" charset="-122"/>
                <a:ea typeface="微软雅黑" panose="020B0503020204020204" charset="-122"/>
                <a:cs typeface="微软雅黑" panose="020B0503020204020204" charset="-122"/>
              </a:rPr>
              <a:t>屏幕最左上角的点，记为</a:t>
            </a:r>
            <a:r>
              <a:rPr lang="en-US" altLang="zh-CN" sz="1400">
                <a:latin typeface="微软雅黑" panose="020B0503020204020204" charset="-122"/>
                <a:ea typeface="微软雅黑" panose="020B0503020204020204" charset="-122"/>
                <a:cs typeface="微软雅黑" panose="020B0503020204020204" charset="-122"/>
              </a:rPr>
              <a:t>point_one(x1,y1,z1)</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step1</a:t>
            </a:r>
            <a:r>
              <a:rPr lang="zh-CN" altLang="en-US" sz="1400">
                <a:latin typeface="微软雅黑" panose="020B0503020204020204" charset="-122"/>
                <a:ea typeface="微软雅黑" panose="020B0503020204020204" charset="-122"/>
                <a:cs typeface="微软雅黑" panose="020B0503020204020204" charset="-122"/>
                <a:sym typeface="+mn-ea"/>
              </a:rPr>
              <a:t>：</a:t>
            </a:r>
            <a:r>
              <a:rPr lang="zh-CN" sz="1400">
                <a:latin typeface="微软雅黑" panose="020B0503020204020204" charset="-122"/>
                <a:ea typeface="微软雅黑" panose="020B0503020204020204" charset="-122"/>
                <a:cs typeface="微软雅黑" panose="020B0503020204020204" charset="-122"/>
                <a:sym typeface="+mn-ea"/>
              </a:rPr>
              <a:t>Measure the point at the top left corner of the PC screen and record it as point_ one(x1,y1,z1)</a:t>
            </a:r>
            <a:endParaRPr 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grpSp>
        <p:nvGrpSpPr>
          <p:cNvPr id="3" name="组合 2"/>
          <p:cNvGrpSpPr/>
          <p:nvPr/>
        </p:nvGrpSpPr>
        <p:grpSpPr>
          <a:xfrm>
            <a:off x="683895" y="1657985"/>
            <a:ext cx="3875405" cy="3909645"/>
            <a:chOff x="2135" y="3125"/>
            <a:chExt cx="6103" cy="6685"/>
          </a:xfrm>
        </p:grpSpPr>
        <p:pic>
          <p:nvPicPr>
            <p:cNvPr id="30729" name="图片 1"/>
            <p:cNvPicPr>
              <a:picLocks noChangeAspect="1"/>
            </p:cNvPicPr>
            <p:nvPr/>
          </p:nvPicPr>
          <p:blipFill>
            <a:blip r:embed="rId1"/>
            <a:stretch>
              <a:fillRect/>
            </a:stretch>
          </p:blipFill>
          <p:spPr>
            <a:xfrm>
              <a:off x="2135" y="3125"/>
              <a:ext cx="5010" cy="6685"/>
            </a:xfrm>
            <a:prstGeom prst="rect">
              <a:avLst/>
            </a:prstGeom>
            <a:noFill/>
            <a:ln w="9525">
              <a:noFill/>
            </a:ln>
          </p:spPr>
        </p:pic>
        <p:cxnSp>
          <p:nvCxnSpPr>
            <p:cNvPr id="14" name="直接箭头连接符 13"/>
            <p:cNvCxnSpPr/>
            <p:nvPr/>
          </p:nvCxnSpPr>
          <p:spPr>
            <a:xfrm>
              <a:off x="2653" y="5363"/>
              <a:ext cx="2960" cy="1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flipH="1">
              <a:off x="4025" y="4618"/>
              <a:ext cx="75" cy="15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2890" y="5420"/>
              <a:ext cx="1140" cy="6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973" y="4066"/>
              <a:ext cx="668" cy="630"/>
            </a:xfrm>
            <a:prstGeom prst="rect">
              <a:avLst/>
            </a:prstGeom>
            <a:noFill/>
          </p:spPr>
          <p:txBody>
            <a:bodyPr wrap="square" rtlCol="0" anchor="t">
              <a:spAutoFit/>
            </a:bodyPr>
            <a:p>
              <a:r>
                <a:rPr lang="en-US" altLang="zh-CN" noProof="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宋体" panose="02010600030101010101" pitchFamily="2" charset="-122"/>
                  <a:cs typeface="+mn-cs"/>
                  <a:sym typeface="+mn-ea"/>
                </a:rPr>
                <a:t>z2</a:t>
              </a:r>
              <a:endParaRPr lang="en-US" altLang="zh-CN" noProof="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30735" name="文本框 19"/>
            <p:cNvSpPr txBox="1"/>
            <p:nvPr/>
          </p:nvSpPr>
          <p:spPr>
            <a:xfrm>
              <a:off x="6163" y="4870"/>
              <a:ext cx="2075" cy="893"/>
            </a:xfrm>
            <a:prstGeom prst="rect">
              <a:avLst/>
            </a:prstGeom>
            <a:noFill/>
            <a:ln w="9525">
              <a:noFill/>
            </a:ln>
          </p:spPr>
          <p:txBody>
            <a:bodyPr wrap="square" anchor="t">
              <a:spAutoFit/>
            </a:bodyPr>
            <a:p>
              <a:r>
                <a:rPr lang="en-US" altLang="zh-CN" sz="1400">
                  <a:solidFill>
                    <a:srgbClr val="FF0000"/>
                  </a:solidFill>
                  <a:latin typeface="微软雅黑" panose="020B0503020204020204" charset="-122"/>
                  <a:ea typeface="微软雅黑" panose="020B0503020204020204" charset="-122"/>
                </a:rPr>
                <a:t>point_two(x2,y2,z2</a:t>
              </a:r>
              <a:r>
                <a:rPr lang="en-US" altLang="zh-CN" sz="1400">
                  <a:latin typeface="微软雅黑" panose="020B0503020204020204" charset="-122"/>
                  <a:ea typeface="微软雅黑" panose="020B0503020204020204" charset="-122"/>
                </a:rPr>
                <a:t>)</a:t>
              </a:r>
              <a:endParaRPr lang="zh-CN" altLang="en-US" sz="1400">
                <a:latin typeface="微软雅黑" panose="020B0503020204020204" charset="-122"/>
                <a:ea typeface="微软雅黑" panose="020B0503020204020204" charset="-122"/>
              </a:endParaRPr>
            </a:p>
          </p:txBody>
        </p:sp>
      </p:grpSp>
      <p:sp>
        <p:nvSpPr>
          <p:cNvPr id="30727" name="文本框 3"/>
          <p:cNvSpPr txBox="1"/>
          <p:nvPr/>
        </p:nvSpPr>
        <p:spPr>
          <a:xfrm>
            <a:off x="97155" y="645160"/>
            <a:ext cx="8751570" cy="737235"/>
          </a:xfrm>
          <a:prstGeom prst="rect">
            <a:avLst/>
          </a:prstGeom>
          <a:noFill/>
          <a:ln w="9525">
            <a:noFill/>
          </a:ln>
        </p:spPr>
        <p:txBody>
          <a:bodyPr wrap="square" anchor="t">
            <a:spAutoFit/>
          </a:bodyPr>
          <a:p>
            <a:r>
              <a:rPr lang="en-US" altLang="zh-CN" sz="1400">
                <a:latin typeface="微软雅黑" panose="020B0503020204020204" charset="-122"/>
                <a:ea typeface="微软雅黑" panose="020B0503020204020204" charset="-122"/>
                <a:cs typeface="微软雅黑" panose="020B0503020204020204" charset="-122"/>
              </a:rPr>
              <a:t>step2</a:t>
            </a:r>
            <a:r>
              <a:rPr lang="zh-CN" altLang="en-US" sz="1400">
                <a:latin typeface="微软雅黑" panose="020B0503020204020204" charset="-122"/>
                <a:ea typeface="微软雅黑" panose="020B0503020204020204" charset="-122"/>
                <a:cs typeface="微软雅黑" panose="020B0503020204020204" charset="-122"/>
              </a:rPr>
              <a:t>：测量</a:t>
            </a:r>
            <a:r>
              <a:rPr lang="en-US" altLang="zh-CN" sz="1400">
                <a:latin typeface="微软雅黑" panose="020B0503020204020204" charset="-122"/>
                <a:ea typeface="微软雅黑" panose="020B0503020204020204" charset="-122"/>
                <a:cs typeface="微软雅黑" panose="020B0503020204020204" charset="-122"/>
              </a:rPr>
              <a:t>pc</a:t>
            </a:r>
            <a:r>
              <a:rPr lang="zh-CN" altLang="en-US" sz="1400">
                <a:latin typeface="微软雅黑" panose="020B0503020204020204" charset="-122"/>
                <a:ea typeface="微软雅黑" panose="020B0503020204020204" charset="-122"/>
                <a:cs typeface="微软雅黑" panose="020B0503020204020204" charset="-122"/>
              </a:rPr>
              <a:t>屏幕最右上角的点，记为</a:t>
            </a:r>
            <a:r>
              <a:rPr lang="en-US" altLang="zh-CN" sz="1400">
                <a:latin typeface="微软雅黑" panose="020B0503020204020204" charset="-122"/>
                <a:ea typeface="微软雅黑" panose="020B0503020204020204" charset="-122"/>
                <a:cs typeface="微软雅黑" panose="020B0503020204020204" charset="-122"/>
              </a:rPr>
              <a:t>point_two(x2,y2,z2)</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step2</a:t>
            </a:r>
            <a:r>
              <a:rPr lang="zh-CN" altLang="en-US" sz="1400">
                <a:latin typeface="微软雅黑" panose="020B0503020204020204" charset="-122"/>
                <a:ea typeface="微软雅黑" panose="020B0503020204020204" charset="-122"/>
                <a:cs typeface="微软雅黑" panose="020B0503020204020204" charset="-122"/>
                <a:sym typeface="+mn-ea"/>
              </a:rPr>
              <a:t>：</a:t>
            </a:r>
            <a:r>
              <a:rPr lang="zh-CN" sz="1400">
                <a:latin typeface="微软雅黑" panose="020B0503020204020204" charset="-122"/>
                <a:ea typeface="微软雅黑" panose="020B0503020204020204" charset="-122"/>
                <a:cs typeface="微软雅黑" panose="020B0503020204020204" charset="-122"/>
                <a:sym typeface="+mn-ea"/>
              </a:rPr>
              <a:t>Measure the point at the top left corner of the PC screen and record it as </a:t>
            </a:r>
            <a:r>
              <a:rPr lang="en-US" altLang="zh-CN" sz="1400">
                <a:latin typeface="微软雅黑" panose="020B0503020204020204" charset="-122"/>
                <a:ea typeface="微软雅黑" panose="020B0503020204020204" charset="-122"/>
                <a:cs typeface="微软雅黑" panose="020B0503020204020204" charset="-122"/>
                <a:sym typeface="+mn-ea"/>
              </a:rPr>
              <a:t>point_two(x2,y2,z2)</a:t>
            </a:r>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p:txBody>
      </p:sp>
      <p:sp>
        <p:nvSpPr>
          <p:cNvPr id="29711" name="文本框 12"/>
          <p:cNvSpPr txBox="1"/>
          <p:nvPr/>
        </p:nvSpPr>
        <p:spPr>
          <a:xfrm>
            <a:off x="4618355" y="2705100"/>
            <a:ext cx="3856990" cy="1814830"/>
          </a:xfrm>
          <a:prstGeom prst="rect">
            <a:avLst/>
          </a:prstGeom>
          <a:noFill/>
          <a:ln w="9525">
            <a:noFill/>
          </a:ln>
        </p:spPr>
        <p:txBody>
          <a:bodyPr wrap="square" anchor="t">
            <a:spAutoFit/>
          </a:bodyPr>
          <a:p>
            <a:r>
              <a:rPr lang="en-US" altLang="zh-CN" sz="1600" dirty="0">
                <a:latin typeface="微软雅黑" panose="020B0503020204020204" charset="-122"/>
                <a:ea typeface="微软雅黑" panose="020B0503020204020204" charset="-122"/>
                <a:sym typeface="+mn-ea"/>
              </a:rPr>
              <a:t>x2=width/2</a:t>
            </a:r>
            <a:endParaRPr lang="en-US" altLang="zh-CN" sz="1600" dirty="0">
              <a:latin typeface="微软雅黑" panose="020B0503020204020204" charset="-122"/>
              <a:ea typeface="微软雅黑" panose="020B0503020204020204" charset="-122"/>
            </a:endParaRPr>
          </a:p>
          <a:p>
            <a:r>
              <a:rPr lang="en-US" altLang="zh-CN" sz="1600" dirty="0">
                <a:latin typeface="微软雅黑" panose="020B0503020204020204" charset="-122"/>
                <a:ea typeface="微软雅黑" panose="020B0503020204020204" charset="-122"/>
                <a:sym typeface="+mn-ea"/>
              </a:rPr>
              <a:t>y2=-height/2</a:t>
            </a:r>
            <a:endParaRPr lang="en-US" altLang="zh-CN" sz="1600" dirty="0">
              <a:latin typeface="微软雅黑" panose="020B0503020204020204" charset="-122"/>
              <a:ea typeface="微软雅黑" panose="020B0503020204020204" charset="-122"/>
            </a:endParaRPr>
          </a:p>
          <a:p>
            <a:r>
              <a:rPr lang="en-US" altLang="zh-CN" sz="1600" dirty="0">
                <a:latin typeface="微软雅黑" panose="020B0503020204020204" charset="-122"/>
                <a:ea typeface="微软雅黑" panose="020B0503020204020204" charset="-122"/>
                <a:sym typeface="+mn-ea"/>
              </a:rPr>
              <a:t>z2=</a:t>
            </a:r>
            <a:r>
              <a:rPr lang="zh-CN" altLang="en-US" sz="1600" dirty="0">
                <a:latin typeface="微软雅黑" panose="020B0503020204020204" charset="-122"/>
                <a:ea typeface="微软雅黑" panose="020B0503020204020204" charset="-122"/>
                <a:sym typeface="+mn-ea"/>
              </a:rPr>
              <a:t>指尖到屏幕距离</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Distance from fingertip to screen</a:t>
            </a:r>
            <a:r>
              <a:rPr lang="en-US" altLang="zh-CN" sz="1600" dirty="0">
                <a:latin typeface="微软雅黑" panose="020B0503020204020204" charset="-122"/>
                <a:ea typeface="微软雅黑" panose="020B0503020204020204" charset="-122"/>
                <a:sym typeface="+mn-ea"/>
              </a:rPr>
              <a:t>)</a:t>
            </a:r>
            <a:endParaRPr lang="zh-CN" altLang="en-US" sz="1600" dirty="0">
              <a:latin typeface="微软雅黑" panose="020B0503020204020204" charset="-122"/>
              <a:ea typeface="微软雅黑" panose="020B0503020204020204" charset="-122"/>
            </a:endParaRPr>
          </a:p>
          <a:p>
            <a:r>
              <a:rPr lang="en-US" altLang="zh-CN" sz="1600" dirty="0">
                <a:latin typeface="微软雅黑" panose="020B0503020204020204" charset="-122"/>
                <a:ea typeface="微软雅黑" panose="020B0503020204020204" charset="-122"/>
                <a:sym typeface="+mn-ea"/>
              </a:rPr>
              <a:t>width</a:t>
            </a:r>
            <a:r>
              <a:rPr lang="zh-CN" altLang="en-US" sz="1600" dirty="0">
                <a:latin typeface="微软雅黑" panose="020B0503020204020204" charset="-122"/>
                <a:ea typeface="微软雅黑" panose="020B0503020204020204" charset="-122"/>
                <a:sym typeface="+mn-ea"/>
              </a:rPr>
              <a:t>：</a:t>
            </a:r>
            <a:r>
              <a:rPr lang="en-US" altLang="zh-CN" sz="1600" dirty="0">
                <a:latin typeface="微软雅黑" panose="020B0503020204020204" charset="-122"/>
                <a:ea typeface="微软雅黑" panose="020B0503020204020204" charset="-122"/>
                <a:sym typeface="+mn-ea"/>
              </a:rPr>
              <a:t>pc</a:t>
            </a:r>
            <a:r>
              <a:rPr lang="zh-CN" altLang="en-US" sz="1600" dirty="0">
                <a:latin typeface="微软雅黑" panose="020B0503020204020204" charset="-122"/>
                <a:ea typeface="微软雅黑" panose="020B0503020204020204" charset="-122"/>
                <a:sym typeface="+mn-ea"/>
              </a:rPr>
              <a:t>屏幕宽</a:t>
            </a:r>
            <a:r>
              <a:rPr lang="en-US" altLang="zh-CN" sz="1600" dirty="0">
                <a:latin typeface="微软雅黑" panose="020B0503020204020204" charset="-122"/>
                <a:ea typeface="微软雅黑" panose="020B0503020204020204" charset="-122"/>
                <a:sym typeface="+mn-ea"/>
              </a:rPr>
              <a:t>(</a:t>
            </a:r>
            <a:r>
              <a:rPr lang="zh-CN" sz="1600" dirty="0">
                <a:latin typeface="微软雅黑" panose="020B0503020204020204" charset="-122"/>
                <a:ea typeface="微软雅黑" panose="020B0503020204020204" charset="-122"/>
                <a:sym typeface="+mn-ea"/>
              </a:rPr>
              <a:t>PC screen width</a:t>
            </a:r>
            <a:r>
              <a:rPr lang="en-US" altLang="zh-CN" sz="1600" dirty="0">
                <a:latin typeface="微软雅黑" panose="020B0503020204020204" charset="-122"/>
                <a:ea typeface="微软雅黑" panose="020B0503020204020204" charset="-122"/>
                <a:sym typeface="+mn-ea"/>
              </a:rPr>
              <a:t>)</a:t>
            </a:r>
            <a:endParaRPr lang="zh-CN" altLang="en-US" sz="1600" dirty="0">
              <a:latin typeface="微软雅黑" panose="020B0503020204020204" charset="-122"/>
              <a:ea typeface="微软雅黑" panose="020B0503020204020204" charset="-122"/>
            </a:endParaRPr>
          </a:p>
          <a:p>
            <a:r>
              <a:rPr lang="en-US" altLang="zh-CN" sz="1600" dirty="0">
                <a:latin typeface="微软雅黑" panose="020B0503020204020204" charset="-122"/>
                <a:ea typeface="微软雅黑" panose="020B0503020204020204" charset="-122"/>
                <a:sym typeface="+mn-ea"/>
              </a:rPr>
              <a:t>height</a:t>
            </a:r>
            <a:r>
              <a:rPr lang="zh-CN" altLang="en-US" sz="1600" dirty="0">
                <a:latin typeface="微软雅黑" panose="020B0503020204020204" charset="-122"/>
                <a:ea typeface="微软雅黑" panose="020B0503020204020204" charset="-122"/>
                <a:sym typeface="+mn-ea"/>
              </a:rPr>
              <a:t>：</a:t>
            </a:r>
            <a:r>
              <a:rPr lang="en-US" altLang="zh-CN" sz="1600" dirty="0">
                <a:latin typeface="微软雅黑" panose="020B0503020204020204" charset="-122"/>
                <a:ea typeface="微软雅黑" panose="020B0503020204020204" charset="-122"/>
                <a:sym typeface="+mn-ea"/>
              </a:rPr>
              <a:t>pc</a:t>
            </a:r>
            <a:r>
              <a:rPr lang="zh-CN" altLang="en-US" sz="1600" dirty="0">
                <a:latin typeface="微软雅黑" panose="020B0503020204020204" charset="-122"/>
                <a:ea typeface="微软雅黑" panose="020B0503020204020204" charset="-122"/>
                <a:sym typeface="+mn-ea"/>
              </a:rPr>
              <a:t>屏幕高</a:t>
            </a:r>
            <a:r>
              <a:rPr lang="en-US" altLang="zh-CN" sz="1600" dirty="0">
                <a:latin typeface="微软雅黑" panose="020B0503020204020204" charset="-122"/>
                <a:ea typeface="微软雅黑" panose="020B0503020204020204" charset="-122"/>
                <a:sym typeface="+mn-ea"/>
              </a:rPr>
              <a:t>(</a:t>
            </a:r>
            <a:r>
              <a:rPr lang="zh-CN" sz="1600" dirty="0">
                <a:latin typeface="微软雅黑" panose="020B0503020204020204" charset="-122"/>
                <a:ea typeface="微软雅黑" panose="020B0503020204020204" charset="-122"/>
                <a:sym typeface="+mn-ea"/>
              </a:rPr>
              <a:t>PC screen height</a:t>
            </a:r>
            <a:r>
              <a:rPr lang="en-US" altLang="zh-CN" sz="1600" dirty="0">
                <a:latin typeface="微软雅黑" panose="020B0503020204020204" charset="-122"/>
                <a:ea typeface="微软雅黑" panose="020B0503020204020204" charset="-122"/>
                <a:sym typeface="+mn-ea"/>
              </a:rPr>
              <a:t>)</a:t>
            </a:r>
            <a:endParaRPr lang="zh-CN" altLang="en-US" sz="1600" dirty="0">
              <a:latin typeface="微软雅黑" panose="020B0503020204020204" charset="-122"/>
              <a:ea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31751" name="文本框 3"/>
          <p:cNvSpPr txBox="1"/>
          <p:nvPr/>
        </p:nvSpPr>
        <p:spPr>
          <a:xfrm>
            <a:off x="183515" y="735330"/>
            <a:ext cx="9060815" cy="737235"/>
          </a:xfrm>
          <a:prstGeom prst="rect">
            <a:avLst/>
          </a:prstGeom>
          <a:noFill/>
          <a:ln w="9525">
            <a:noFill/>
          </a:ln>
        </p:spPr>
        <p:txBody>
          <a:bodyPr wrap="square" anchor="t">
            <a:spAutoFit/>
          </a:bodyPr>
          <a:p>
            <a:r>
              <a:rPr lang="en-US" altLang="zh-CN" sz="1400">
                <a:latin typeface="微软雅黑" panose="020B0503020204020204" charset="-122"/>
                <a:ea typeface="微软雅黑" panose="020B0503020204020204" charset="-122"/>
                <a:cs typeface="微软雅黑" panose="020B0503020204020204" charset="-122"/>
              </a:rPr>
              <a:t>step3</a:t>
            </a:r>
            <a:r>
              <a:rPr lang="zh-CN" altLang="en-US" sz="1400">
                <a:latin typeface="微软雅黑" panose="020B0503020204020204" charset="-122"/>
                <a:ea typeface="微软雅黑" panose="020B0503020204020204" charset="-122"/>
                <a:cs typeface="微软雅黑" panose="020B0503020204020204" charset="-122"/>
              </a:rPr>
              <a:t>：测量</a:t>
            </a:r>
            <a:r>
              <a:rPr lang="en-US" altLang="zh-CN" sz="1400">
                <a:latin typeface="微软雅黑" panose="020B0503020204020204" charset="-122"/>
                <a:ea typeface="微软雅黑" panose="020B0503020204020204" charset="-122"/>
                <a:cs typeface="微软雅黑" panose="020B0503020204020204" charset="-122"/>
              </a:rPr>
              <a:t>pc</a:t>
            </a:r>
            <a:r>
              <a:rPr lang="zh-CN" altLang="en-US" sz="1400">
                <a:latin typeface="微软雅黑" panose="020B0503020204020204" charset="-122"/>
                <a:ea typeface="微软雅黑" panose="020B0503020204020204" charset="-122"/>
                <a:cs typeface="微软雅黑" panose="020B0503020204020204" charset="-122"/>
              </a:rPr>
              <a:t>屏幕最左下角的点，记为</a:t>
            </a:r>
            <a:r>
              <a:rPr lang="en-US" altLang="zh-CN" sz="1400">
                <a:latin typeface="微软雅黑" panose="020B0503020204020204" charset="-122"/>
                <a:ea typeface="微软雅黑" panose="020B0503020204020204" charset="-122"/>
                <a:cs typeface="微软雅黑" panose="020B0503020204020204" charset="-122"/>
              </a:rPr>
              <a:t>point_three(x3,y3,z3)</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step3</a:t>
            </a:r>
            <a:r>
              <a:rPr lang="zh-CN" altLang="en-US" sz="1400">
                <a:latin typeface="微软雅黑" panose="020B0503020204020204" charset="-122"/>
                <a:ea typeface="微软雅黑" panose="020B0503020204020204" charset="-122"/>
                <a:cs typeface="微软雅黑" panose="020B0503020204020204" charset="-122"/>
                <a:sym typeface="+mn-ea"/>
              </a:rPr>
              <a:t>：</a:t>
            </a:r>
            <a:r>
              <a:rPr 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Measure the point at the top left corner of the PC screen and record it as </a:t>
            </a:r>
            <a:r>
              <a:rPr lang="en-US" altLang="zh-CN" sz="1400">
                <a:latin typeface="微软雅黑" panose="020B0503020204020204" charset="-122"/>
                <a:ea typeface="微软雅黑" panose="020B0503020204020204" charset="-122"/>
                <a:cs typeface="微软雅黑" panose="020B0503020204020204" charset="-122"/>
                <a:sym typeface="+mn-ea"/>
              </a:rPr>
              <a:t>point_three(x3,y3,z3)</a:t>
            </a:r>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684530" y="1731367"/>
            <a:ext cx="3273425" cy="3822978"/>
            <a:chOff x="2215" y="2903"/>
            <a:chExt cx="5155" cy="6872"/>
          </a:xfrm>
        </p:grpSpPr>
        <p:pic>
          <p:nvPicPr>
            <p:cNvPr id="31753" name="图片 4"/>
            <p:cNvPicPr>
              <a:picLocks noChangeAspect="1"/>
            </p:cNvPicPr>
            <p:nvPr/>
          </p:nvPicPr>
          <p:blipFill>
            <a:blip r:embed="rId1"/>
            <a:stretch>
              <a:fillRect/>
            </a:stretch>
          </p:blipFill>
          <p:spPr>
            <a:xfrm>
              <a:off x="2215" y="2903"/>
              <a:ext cx="5155" cy="6872"/>
            </a:xfrm>
            <a:prstGeom prst="rect">
              <a:avLst/>
            </a:prstGeom>
            <a:noFill/>
            <a:ln w="9525">
              <a:noFill/>
            </a:ln>
          </p:spPr>
        </p:pic>
        <p:cxnSp>
          <p:nvCxnSpPr>
            <p:cNvPr id="3" name="直接箭头连接符 2"/>
            <p:cNvCxnSpPr/>
            <p:nvPr/>
          </p:nvCxnSpPr>
          <p:spPr>
            <a:xfrm>
              <a:off x="3658" y="4590"/>
              <a:ext cx="3088" cy="1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5160" y="3770"/>
              <a:ext cx="18" cy="18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4025" y="4660"/>
              <a:ext cx="1095" cy="6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45" y="5286"/>
              <a:ext cx="668" cy="662"/>
            </a:xfrm>
            <a:prstGeom prst="rect">
              <a:avLst/>
            </a:prstGeom>
            <a:noFill/>
          </p:spPr>
          <p:txBody>
            <a:bodyPr wrap="square" rtlCol="0" anchor="t">
              <a:spAutoFit/>
            </a:bodyPr>
            <a:p>
              <a:r>
                <a:rPr lang="en-US" altLang="zh-CN" noProof="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宋体" panose="02010600030101010101" pitchFamily="2" charset="-122"/>
                  <a:cs typeface="+mn-cs"/>
                  <a:sym typeface="+mn-ea"/>
                </a:rPr>
                <a:t>z3</a:t>
              </a:r>
              <a:endParaRPr lang="en-US" altLang="zh-CN" noProof="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31759" name="文本框 11"/>
            <p:cNvSpPr txBox="1"/>
            <p:nvPr/>
          </p:nvSpPr>
          <p:spPr>
            <a:xfrm>
              <a:off x="2958" y="6468"/>
              <a:ext cx="3788" cy="551"/>
            </a:xfrm>
            <a:prstGeom prst="rect">
              <a:avLst/>
            </a:prstGeom>
            <a:noFill/>
            <a:ln w="9525">
              <a:noFill/>
            </a:ln>
          </p:spPr>
          <p:txBody>
            <a:bodyPr wrap="square" anchor="t">
              <a:spAutoFit/>
            </a:bodyPr>
            <a:p>
              <a:r>
                <a:rPr lang="en-US" altLang="zh-CN" sz="1400">
                  <a:solidFill>
                    <a:srgbClr val="FF0000"/>
                  </a:solidFill>
                  <a:latin typeface="微软雅黑" panose="020B0503020204020204" charset="-122"/>
                  <a:ea typeface="微软雅黑" panose="020B0503020204020204" charset="-122"/>
                </a:rPr>
                <a:t>point_three(x3,y3,z3)</a:t>
              </a:r>
              <a:endParaRPr lang="en-US" altLang="zh-CN" sz="1400">
                <a:solidFill>
                  <a:srgbClr val="FF0000"/>
                </a:solidFill>
                <a:latin typeface="微软雅黑" panose="020B0503020204020204" charset="-122"/>
                <a:ea typeface="微软雅黑" panose="020B0503020204020204" charset="-122"/>
              </a:endParaRPr>
            </a:p>
          </p:txBody>
        </p:sp>
      </p:grpSp>
      <p:sp>
        <p:nvSpPr>
          <p:cNvPr id="7" name="文本框 12"/>
          <p:cNvSpPr txBox="1"/>
          <p:nvPr/>
        </p:nvSpPr>
        <p:spPr>
          <a:xfrm>
            <a:off x="4618355" y="2705100"/>
            <a:ext cx="3856990" cy="1814830"/>
          </a:xfrm>
          <a:prstGeom prst="rect">
            <a:avLst/>
          </a:prstGeom>
          <a:noFill/>
          <a:ln w="9525">
            <a:noFill/>
          </a:ln>
        </p:spPr>
        <p:txBody>
          <a:bodyPr wrap="square" anchor="t">
            <a:spAutoFit/>
          </a:bodyPr>
          <a:p>
            <a:r>
              <a:rPr lang="en-US" altLang="zh-CN" sz="1600">
                <a:latin typeface="微软雅黑" panose="020B0503020204020204" charset="-122"/>
                <a:ea typeface="微软雅黑" panose="020B0503020204020204" charset="-122"/>
                <a:cs typeface="微软雅黑" panose="020B0503020204020204" charset="-122"/>
                <a:sym typeface="+mn-ea"/>
              </a:rPr>
              <a:t>x3=-width/2</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sym typeface="+mn-ea"/>
              </a:rPr>
              <a:t>y3=height/2</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sym typeface="+mn-ea"/>
              </a:rPr>
              <a:t>z3=</a:t>
            </a:r>
            <a:r>
              <a:rPr lang="zh-CN" altLang="en-US" sz="1600">
                <a:latin typeface="微软雅黑" panose="020B0503020204020204" charset="-122"/>
                <a:ea typeface="微软雅黑" panose="020B0503020204020204" charset="-122"/>
                <a:cs typeface="微软雅黑" panose="020B0503020204020204" charset="-122"/>
                <a:sym typeface="+mn-ea"/>
              </a:rPr>
              <a:t>指尖到屏幕距离</a:t>
            </a:r>
            <a:r>
              <a:rPr lang="en-US" alt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r>
              <a:rPr lang="zh-CN" altLang="en-US" sz="1600">
                <a:latin typeface="微软雅黑" panose="020B0503020204020204" charset="-122"/>
                <a:ea typeface="微软雅黑" panose="020B0503020204020204" charset="-122"/>
                <a:cs typeface="微软雅黑" panose="020B0503020204020204" charset="-122"/>
                <a:sym typeface="宋体" panose="02010600030101010101" pitchFamily="2" charset="-122"/>
              </a:rPr>
              <a:t>Distance from fingertip to screen</a:t>
            </a:r>
            <a:r>
              <a:rPr lang="en-US" alt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sym typeface="+mn-ea"/>
              </a:rPr>
              <a:t>width</a:t>
            </a:r>
            <a:r>
              <a:rPr lang="zh-CN" altLang="en-US" sz="1600">
                <a:latin typeface="微软雅黑" panose="020B0503020204020204" charset="-122"/>
                <a:ea typeface="微软雅黑" panose="020B0503020204020204" charset="-122"/>
                <a:cs typeface="微软雅黑" panose="020B0503020204020204" charset="-122"/>
                <a:sym typeface="+mn-ea"/>
              </a:rPr>
              <a:t>：</a:t>
            </a:r>
            <a:r>
              <a:rPr lang="en-US" altLang="zh-CN" sz="1600">
                <a:latin typeface="微软雅黑" panose="020B0503020204020204" charset="-122"/>
                <a:ea typeface="微软雅黑" panose="020B0503020204020204" charset="-122"/>
                <a:cs typeface="微软雅黑" panose="020B0503020204020204" charset="-122"/>
                <a:sym typeface="+mn-ea"/>
              </a:rPr>
              <a:t>pc</a:t>
            </a:r>
            <a:r>
              <a:rPr lang="zh-CN" altLang="en-US" sz="1600">
                <a:latin typeface="微软雅黑" panose="020B0503020204020204" charset="-122"/>
                <a:ea typeface="微软雅黑" panose="020B0503020204020204" charset="-122"/>
                <a:cs typeface="微软雅黑" panose="020B0503020204020204" charset="-122"/>
                <a:sym typeface="+mn-ea"/>
              </a:rPr>
              <a:t>屏幕宽</a:t>
            </a:r>
            <a:r>
              <a:rPr lang="en-US" alt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r>
              <a:rPr 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PC screen width</a:t>
            </a:r>
            <a:r>
              <a:rPr lang="en-US" alt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sym typeface="+mn-ea"/>
              </a:rPr>
              <a:t>height</a:t>
            </a:r>
            <a:r>
              <a:rPr lang="zh-CN" altLang="en-US" sz="1600">
                <a:latin typeface="微软雅黑" panose="020B0503020204020204" charset="-122"/>
                <a:ea typeface="微软雅黑" panose="020B0503020204020204" charset="-122"/>
                <a:cs typeface="微软雅黑" panose="020B0503020204020204" charset="-122"/>
                <a:sym typeface="+mn-ea"/>
              </a:rPr>
              <a:t>：</a:t>
            </a:r>
            <a:r>
              <a:rPr lang="en-US" altLang="zh-CN" sz="1600">
                <a:latin typeface="微软雅黑" panose="020B0503020204020204" charset="-122"/>
                <a:ea typeface="微软雅黑" panose="020B0503020204020204" charset="-122"/>
                <a:cs typeface="微软雅黑" panose="020B0503020204020204" charset="-122"/>
                <a:sym typeface="+mn-ea"/>
              </a:rPr>
              <a:t>pc</a:t>
            </a:r>
            <a:r>
              <a:rPr lang="zh-CN" altLang="en-US" sz="1600">
                <a:latin typeface="微软雅黑" panose="020B0503020204020204" charset="-122"/>
                <a:ea typeface="微软雅黑" panose="020B0503020204020204" charset="-122"/>
                <a:cs typeface="微软雅黑" panose="020B0503020204020204" charset="-122"/>
                <a:sym typeface="+mn-ea"/>
              </a:rPr>
              <a:t>屏幕高</a:t>
            </a:r>
            <a:r>
              <a:rPr lang="en-US" altLang="zh-CN" sz="1600">
                <a:latin typeface="微软雅黑" panose="020B0503020204020204" charset="-122"/>
                <a:ea typeface="微软雅黑" panose="020B0503020204020204" charset="-122"/>
                <a:cs typeface="微软雅黑" panose="020B0503020204020204" charset="-122"/>
                <a:sym typeface="+mn-ea"/>
              </a:rPr>
              <a:t>(</a:t>
            </a:r>
            <a:r>
              <a:rPr 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PC screen height</a:t>
            </a:r>
            <a:r>
              <a:rPr lang="en-US" alt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sz="1600">
              <a:latin typeface="微软雅黑" panose="020B0503020204020204" charset="-122"/>
              <a:ea typeface="微软雅黑" panose="020B0503020204020204" charset="-122"/>
              <a:cs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32775" name="文本框 3"/>
          <p:cNvSpPr txBox="1"/>
          <p:nvPr/>
        </p:nvSpPr>
        <p:spPr>
          <a:xfrm>
            <a:off x="149860" y="640715"/>
            <a:ext cx="8942705" cy="737235"/>
          </a:xfrm>
          <a:prstGeom prst="rect">
            <a:avLst/>
          </a:prstGeom>
          <a:noFill/>
          <a:ln w="9525">
            <a:noFill/>
          </a:ln>
        </p:spPr>
        <p:txBody>
          <a:bodyPr wrap="square" anchor="t">
            <a:spAutoFit/>
          </a:bodyPr>
          <a:p>
            <a:r>
              <a:rPr lang="en-US" altLang="zh-CN" sz="1400">
                <a:latin typeface="微软雅黑" panose="020B0503020204020204" charset="-122"/>
                <a:ea typeface="微软雅黑" panose="020B0503020204020204" charset="-122"/>
                <a:cs typeface="微软雅黑" panose="020B0503020204020204" charset="-122"/>
              </a:rPr>
              <a:t>step4</a:t>
            </a:r>
            <a:r>
              <a:rPr lang="zh-CN" altLang="en-US" sz="1400">
                <a:latin typeface="微软雅黑" panose="020B0503020204020204" charset="-122"/>
                <a:ea typeface="微软雅黑" panose="020B0503020204020204" charset="-122"/>
                <a:cs typeface="微软雅黑" panose="020B0503020204020204" charset="-122"/>
              </a:rPr>
              <a:t>：测量</a:t>
            </a:r>
            <a:r>
              <a:rPr lang="en-US" altLang="zh-CN" sz="1400">
                <a:latin typeface="微软雅黑" panose="020B0503020204020204" charset="-122"/>
                <a:ea typeface="微软雅黑" panose="020B0503020204020204" charset="-122"/>
                <a:cs typeface="微软雅黑" panose="020B0503020204020204" charset="-122"/>
              </a:rPr>
              <a:t>pc</a:t>
            </a:r>
            <a:r>
              <a:rPr lang="zh-CN" altLang="en-US" sz="1400">
                <a:latin typeface="微软雅黑" panose="020B0503020204020204" charset="-122"/>
                <a:ea typeface="微软雅黑" panose="020B0503020204020204" charset="-122"/>
                <a:cs typeface="微软雅黑" panose="020B0503020204020204" charset="-122"/>
              </a:rPr>
              <a:t>屏幕最左下角的点，记为</a:t>
            </a:r>
            <a:r>
              <a:rPr lang="en-US" altLang="zh-CN" sz="1400">
                <a:latin typeface="微软雅黑" panose="020B0503020204020204" charset="-122"/>
                <a:ea typeface="微软雅黑" panose="020B0503020204020204" charset="-122"/>
                <a:cs typeface="微软雅黑" panose="020B0503020204020204" charset="-122"/>
              </a:rPr>
              <a:t>point_four(x4,y4,z4)</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step4</a:t>
            </a:r>
            <a:r>
              <a:rPr lang="zh-CN" altLang="en-US" sz="1400">
                <a:latin typeface="微软雅黑" panose="020B0503020204020204" charset="-122"/>
                <a:ea typeface="微软雅黑" panose="020B0503020204020204" charset="-122"/>
                <a:cs typeface="微软雅黑" panose="020B0503020204020204" charset="-122"/>
                <a:sym typeface="+mn-ea"/>
              </a:rPr>
              <a:t>：</a:t>
            </a:r>
            <a:r>
              <a:rPr 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Measure the point at the top left corner of the PC screen and record it as </a:t>
            </a:r>
            <a:r>
              <a:rPr lang="en-US" altLang="zh-CN" sz="1400">
                <a:latin typeface="微软雅黑" panose="020B0503020204020204" charset="-122"/>
                <a:ea typeface="微软雅黑" panose="020B0503020204020204" charset="-122"/>
                <a:cs typeface="微软雅黑" panose="020B0503020204020204" charset="-122"/>
                <a:sym typeface="+mn-ea"/>
              </a:rPr>
              <a:t>point_four(x4,y4,z4)</a:t>
            </a:r>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p:txBody>
      </p:sp>
      <p:grpSp>
        <p:nvGrpSpPr>
          <p:cNvPr id="3" name="组合 2"/>
          <p:cNvGrpSpPr/>
          <p:nvPr/>
        </p:nvGrpSpPr>
        <p:grpSpPr>
          <a:xfrm>
            <a:off x="381635" y="1762125"/>
            <a:ext cx="4603115" cy="3613073"/>
            <a:chOff x="2185" y="3005"/>
            <a:chExt cx="7249" cy="6475"/>
          </a:xfrm>
        </p:grpSpPr>
        <p:pic>
          <p:nvPicPr>
            <p:cNvPr id="32777" name="图片 1"/>
            <p:cNvPicPr>
              <a:picLocks noChangeAspect="1"/>
            </p:cNvPicPr>
            <p:nvPr/>
          </p:nvPicPr>
          <p:blipFill>
            <a:blip r:embed="rId1"/>
            <a:stretch>
              <a:fillRect/>
            </a:stretch>
          </p:blipFill>
          <p:spPr>
            <a:xfrm>
              <a:off x="2185" y="3005"/>
              <a:ext cx="4855" cy="6475"/>
            </a:xfrm>
            <a:prstGeom prst="rect">
              <a:avLst/>
            </a:prstGeom>
            <a:noFill/>
            <a:ln w="9525">
              <a:noFill/>
            </a:ln>
          </p:spPr>
        </p:pic>
        <p:cxnSp>
          <p:nvCxnSpPr>
            <p:cNvPr id="14" name="直接箭头连接符 13"/>
            <p:cNvCxnSpPr/>
            <p:nvPr/>
          </p:nvCxnSpPr>
          <p:spPr>
            <a:xfrm>
              <a:off x="2595" y="4561"/>
              <a:ext cx="3130" cy="1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4130" y="3729"/>
              <a:ext cx="8" cy="17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3005" y="4645"/>
              <a:ext cx="1083" cy="6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077" y="5688"/>
              <a:ext cx="668" cy="660"/>
            </a:xfrm>
            <a:prstGeom prst="rect">
              <a:avLst/>
            </a:prstGeom>
            <a:noFill/>
          </p:spPr>
          <p:txBody>
            <a:bodyPr wrap="square" rtlCol="0" anchor="t">
              <a:spAutoFit/>
            </a:bodyPr>
            <a:p>
              <a:r>
                <a:rPr lang="en-US" altLang="zh-CN" noProof="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宋体" panose="02010600030101010101" pitchFamily="2" charset="-122"/>
                  <a:cs typeface="+mn-cs"/>
                  <a:sym typeface="+mn-ea"/>
                </a:rPr>
                <a:t>z4</a:t>
              </a:r>
              <a:endParaRPr lang="en-US" altLang="zh-CN" noProof="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32783" name="文本框 19"/>
            <p:cNvSpPr txBox="1"/>
            <p:nvPr/>
          </p:nvSpPr>
          <p:spPr>
            <a:xfrm>
              <a:off x="6595" y="7655"/>
              <a:ext cx="2839" cy="550"/>
            </a:xfrm>
            <a:prstGeom prst="rect">
              <a:avLst/>
            </a:prstGeom>
            <a:noFill/>
            <a:ln w="9525">
              <a:noFill/>
            </a:ln>
          </p:spPr>
          <p:txBody>
            <a:bodyPr wrap="square" anchor="t">
              <a:spAutoFit/>
            </a:bodyPr>
            <a:p>
              <a:r>
                <a:rPr lang="en-US" altLang="zh-CN" sz="1400">
                  <a:solidFill>
                    <a:srgbClr val="FF0000"/>
                  </a:solidFill>
                  <a:latin typeface="微软雅黑" panose="020B0503020204020204" charset="-122"/>
                  <a:ea typeface="微软雅黑" panose="020B0503020204020204" charset="-122"/>
                </a:rPr>
                <a:t>point_four(x4,y4,z4)</a:t>
              </a:r>
              <a:endParaRPr lang="en-US" altLang="zh-CN" sz="1400">
                <a:solidFill>
                  <a:srgbClr val="FF0000"/>
                </a:solidFill>
                <a:latin typeface="微软雅黑" panose="020B0503020204020204" charset="-122"/>
                <a:ea typeface="微软雅黑" panose="020B0503020204020204" charset="-122"/>
              </a:endParaRPr>
            </a:p>
          </p:txBody>
        </p:sp>
      </p:grpSp>
      <p:sp>
        <p:nvSpPr>
          <p:cNvPr id="32776" name="文本框 12"/>
          <p:cNvSpPr txBox="1"/>
          <p:nvPr/>
        </p:nvSpPr>
        <p:spPr>
          <a:xfrm>
            <a:off x="4711065" y="2326640"/>
            <a:ext cx="3916680" cy="1814830"/>
          </a:xfrm>
          <a:prstGeom prst="rect">
            <a:avLst/>
          </a:prstGeom>
          <a:noFill/>
          <a:ln w="9525">
            <a:noFill/>
          </a:ln>
        </p:spPr>
        <p:txBody>
          <a:bodyPr wrap="square" anchor="t">
            <a:spAutoFit/>
          </a:bodyPr>
          <a:p>
            <a:r>
              <a:rPr lang="en-US" altLang="zh-CN" sz="1600">
                <a:latin typeface="微软雅黑" panose="020B0503020204020204" charset="-122"/>
                <a:ea typeface="微软雅黑" panose="020B0503020204020204" charset="-122"/>
                <a:cs typeface="微软雅黑" panose="020B0503020204020204" charset="-122"/>
              </a:rPr>
              <a:t>x4=width/2</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y4=height/2</a:t>
            </a:r>
            <a:endParaRPr lang="en-US" altLang="zh-CN"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z4=</a:t>
            </a:r>
            <a:r>
              <a:rPr lang="zh-CN" altLang="en-US" sz="1600">
                <a:latin typeface="微软雅黑" panose="020B0503020204020204" charset="-122"/>
                <a:ea typeface="微软雅黑" panose="020B0503020204020204" charset="-122"/>
                <a:cs typeface="微软雅黑" panose="020B0503020204020204" charset="-122"/>
              </a:rPr>
              <a:t>指尖到屏幕距离</a:t>
            </a:r>
            <a:r>
              <a:rPr lang="en-US" alt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r>
              <a:rPr lang="zh-CN" altLang="en-US" sz="1600">
                <a:latin typeface="微软雅黑" panose="020B0503020204020204" charset="-122"/>
                <a:ea typeface="微软雅黑" panose="020B0503020204020204" charset="-122"/>
                <a:cs typeface="微软雅黑" panose="020B0503020204020204" charset="-122"/>
                <a:sym typeface="宋体" panose="02010600030101010101" pitchFamily="2" charset="-122"/>
              </a:rPr>
              <a:t>Distance from fingertip to screen</a:t>
            </a:r>
            <a:r>
              <a:rPr lang="en-US" alt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width</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pc</a:t>
            </a:r>
            <a:r>
              <a:rPr lang="zh-CN" altLang="en-US" sz="1600">
                <a:latin typeface="微软雅黑" panose="020B0503020204020204" charset="-122"/>
                <a:ea typeface="微软雅黑" panose="020B0503020204020204" charset="-122"/>
                <a:cs typeface="微软雅黑" panose="020B0503020204020204" charset="-122"/>
              </a:rPr>
              <a:t>屏幕宽</a:t>
            </a:r>
            <a:r>
              <a:rPr lang="en-US" alt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r>
              <a:rPr 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PC screen width</a:t>
            </a:r>
            <a:r>
              <a:rPr lang="en-US" alt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sz="1600">
              <a:latin typeface="微软雅黑" panose="020B0503020204020204" charset="-122"/>
              <a:ea typeface="微软雅黑" panose="020B0503020204020204" charset="-122"/>
              <a:cs typeface="微软雅黑" panose="020B0503020204020204" charset="-122"/>
            </a:endParaRPr>
          </a:p>
          <a:p>
            <a:r>
              <a:rPr lang="en-US" altLang="zh-CN" sz="1600">
                <a:latin typeface="微软雅黑" panose="020B0503020204020204" charset="-122"/>
                <a:ea typeface="微软雅黑" panose="020B0503020204020204" charset="-122"/>
                <a:cs typeface="微软雅黑" panose="020B0503020204020204" charset="-122"/>
              </a:rPr>
              <a:t>height</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pc</a:t>
            </a:r>
            <a:r>
              <a:rPr lang="zh-CN" altLang="en-US" sz="1600">
                <a:latin typeface="微软雅黑" panose="020B0503020204020204" charset="-122"/>
                <a:ea typeface="微软雅黑" panose="020B0503020204020204" charset="-122"/>
                <a:cs typeface="微软雅黑" panose="020B0503020204020204" charset="-122"/>
              </a:rPr>
              <a:t>屏幕高</a:t>
            </a:r>
            <a:r>
              <a:rPr lang="en-US" alt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r>
              <a:rPr 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PC screen height</a:t>
            </a:r>
            <a:r>
              <a:rPr lang="en-US" altLang="zh-CN" sz="16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sz="1600">
              <a:latin typeface="微软雅黑" panose="020B0503020204020204" charset="-122"/>
              <a:ea typeface="微软雅黑" panose="020B0503020204020204" charset="-122"/>
              <a:cs typeface="微软雅黑" panose="020B0503020204020204" charset="-122"/>
            </a:endParaRPr>
          </a:p>
          <a:p>
            <a:endParaRPr lang="zh-CN" altLang="en-US"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5" name="直接连接符 12"/>
          <p:cNvSpPr/>
          <p:nvPr/>
        </p:nvSpPr>
        <p:spPr>
          <a:xfrm>
            <a:off x="2535697" y="519425"/>
            <a:ext cx="6313781" cy="1"/>
          </a:xfrm>
          <a:prstGeom prst="line">
            <a:avLst/>
          </a:prstGeom>
          <a:solidFill>
            <a:schemeClr val="accent1"/>
          </a:solidFill>
          <a:ln>
            <a:solidFill>
              <a:schemeClr val="accent1"/>
            </a:solidFill>
          </a:ln>
        </p:spPr>
        <p:txBody>
          <a:bodyPr lIns="45719" rIns="45719"/>
          <a:p/>
        </p:txBody>
      </p:sp>
      <p:sp>
        <p:nvSpPr>
          <p:cNvPr id="33799" name="文本框 3"/>
          <p:cNvSpPr txBox="1"/>
          <p:nvPr/>
        </p:nvSpPr>
        <p:spPr>
          <a:xfrm>
            <a:off x="252730" y="680085"/>
            <a:ext cx="8418195" cy="1383665"/>
          </a:xfrm>
          <a:prstGeom prst="rect">
            <a:avLst/>
          </a:prstGeom>
          <a:noFill/>
          <a:ln w="9525">
            <a:noFill/>
          </a:ln>
        </p:spPr>
        <p:txBody>
          <a:bodyPr wrap="square" anchor="t">
            <a:spAutoFit/>
          </a:bodyPr>
          <a:p>
            <a:r>
              <a:rPr lang="en-US" altLang="zh-CN" sz="1400">
                <a:latin typeface="微软雅黑" panose="020B0503020204020204" charset="-122"/>
                <a:ea typeface="微软雅黑" panose="020B0503020204020204" charset="-122"/>
                <a:cs typeface="微软雅黑" panose="020B0503020204020204" charset="-122"/>
              </a:rPr>
              <a:t>step5</a:t>
            </a:r>
            <a:r>
              <a:rPr lang="zh-CN" altLang="en-US" sz="1400">
                <a:latin typeface="微软雅黑" panose="020B0503020204020204" charset="-122"/>
                <a:ea typeface="微软雅黑" panose="020B0503020204020204" charset="-122"/>
                <a:cs typeface="微软雅黑" panose="020B0503020204020204" charset="-122"/>
              </a:rPr>
              <a:t>：将测量的</a:t>
            </a:r>
            <a:r>
              <a:rPr lang="en-US" altLang="zh-CN" sz="1400">
                <a:latin typeface="微软雅黑" panose="020B0503020204020204" charset="-122"/>
                <a:ea typeface="微软雅黑" panose="020B0503020204020204" charset="-122"/>
                <a:cs typeface="微软雅黑" panose="020B0503020204020204" charset="-122"/>
              </a:rPr>
              <a:t>4</a:t>
            </a:r>
            <a:r>
              <a:rPr lang="zh-CN" altLang="en-US" sz="1400">
                <a:latin typeface="微软雅黑" panose="020B0503020204020204" charset="-122"/>
                <a:ea typeface="微软雅黑" panose="020B0503020204020204" charset="-122"/>
                <a:cs typeface="微软雅黑" panose="020B0503020204020204" charset="-122"/>
              </a:rPr>
              <a:t>组点写入</a:t>
            </a:r>
            <a:r>
              <a:rPr lang="en-US" altLang="zh-CN" sz="1400">
                <a:latin typeface="微软雅黑" panose="020B0503020204020204" charset="-122"/>
                <a:ea typeface="微软雅黑" panose="020B0503020204020204" charset="-122"/>
                <a:cs typeface="微软雅黑" panose="020B0503020204020204" charset="-122"/>
              </a:rPr>
              <a:t>config</a:t>
            </a:r>
            <a:r>
              <a:rPr lang="zh-CN" altLang="en-US" sz="1400">
                <a:latin typeface="微软雅黑" panose="020B0503020204020204" charset="-122"/>
                <a:ea typeface="微软雅黑" panose="020B0503020204020204" charset="-122"/>
                <a:cs typeface="微软雅黑" panose="020B0503020204020204" charset="-122"/>
              </a:rPr>
              <a:t>文件，写入位置如图红色框出来的部分，对应添加到文件中，至此屏幕</a:t>
            </a:r>
            <a:r>
              <a:rPr lang="en-US" altLang="zh-CN" sz="1400">
                <a:latin typeface="微软雅黑" panose="020B0503020204020204" charset="-122"/>
                <a:ea typeface="微软雅黑" panose="020B0503020204020204" charset="-122"/>
                <a:cs typeface="微软雅黑" panose="020B0503020204020204" charset="-122"/>
              </a:rPr>
              <a:t>3D</a:t>
            </a:r>
            <a:r>
              <a:rPr lang="zh-CN" altLang="en-US" sz="1400">
                <a:latin typeface="微软雅黑" panose="020B0503020204020204" charset="-122"/>
                <a:ea typeface="微软雅黑" panose="020B0503020204020204" charset="-122"/>
                <a:cs typeface="微软雅黑" panose="020B0503020204020204" charset="-122"/>
              </a:rPr>
              <a:t>坐标已有。</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step5</a:t>
            </a:r>
            <a:r>
              <a:rPr lang="zh-CN" altLang="en-US" sz="1400">
                <a:latin typeface="微软雅黑" panose="020B0503020204020204" charset="-122"/>
                <a:ea typeface="微软雅黑" panose="020B0503020204020204" charset="-122"/>
                <a:cs typeface="微软雅黑" panose="020B0503020204020204" charset="-122"/>
                <a:sym typeface="+mn-ea"/>
              </a:rPr>
              <a:t>：</a:t>
            </a:r>
            <a:r>
              <a:rPr lang="zh-CN" sz="1400">
                <a:latin typeface="微软雅黑" panose="020B0503020204020204" charset="-122"/>
                <a:ea typeface="微软雅黑" panose="020B0503020204020204" charset="-122"/>
                <a:cs typeface="微软雅黑" panose="020B0503020204020204" charset="-122"/>
                <a:sym typeface="+mn-ea"/>
              </a:rPr>
              <a:t>Write the measured 4 groups of points into the config file. The writing position is shown in the red box in the figure, and it is added to the file accordingly. So far, 3D coordinates on the screen are available.</a:t>
            </a:r>
            <a:endParaRPr lang="zh-CN"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2954020" y="2317115"/>
            <a:ext cx="3014980" cy="3582035"/>
            <a:chOff x="1705" y="3533"/>
            <a:chExt cx="4748" cy="5641"/>
          </a:xfrm>
        </p:grpSpPr>
        <p:pic>
          <p:nvPicPr>
            <p:cNvPr id="33800" name="图片 4"/>
            <p:cNvPicPr>
              <a:picLocks noChangeAspect="1"/>
            </p:cNvPicPr>
            <p:nvPr/>
          </p:nvPicPr>
          <p:blipFill>
            <a:blip r:embed="rId1"/>
            <a:stretch>
              <a:fillRect/>
            </a:stretch>
          </p:blipFill>
          <p:spPr>
            <a:xfrm>
              <a:off x="1705" y="3533"/>
              <a:ext cx="4748" cy="5557"/>
            </a:xfrm>
            <a:prstGeom prst="rect">
              <a:avLst/>
            </a:prstGeom>
            <a:noFill/>
            <a:ln w="9525">
              <a:noFill/>
            </a:ln>
          </p:spPr>
        </p:pic>
        <p:sp>
          <p:nvSpPr>
            <p:cNvPr id="3" name="矩形 2"/>
            <p:cNvSpPr/>
            <p:nvPr/>
          </p:nvSpPr>
          <p:spPr>
            <a:xfrm>
              <a:off x="1705" y="8040"/>
              <a:ext cx="1813" cy="1135"/>
            </a:xfrm>
            <a:prstGeom prst="rect">
              <a:avLst/>
            </a:prstGeom>
            <a:solidFill>
              <a:schemeClr val="accent3">
                <a:alpha val="0"/>
              </a:schemeClr>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endParaRPr lang="zh-CN" altLang="en-US" strike="noStrike" noProof="1"/>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Box 59"/>
          <p:cNvSpPr>
            <a:spLocks noChangeArrowheads="1"/>
          </p:cNvSpPr>
          <p:nvPr/>
        </p:nvSpPr>
        <p:spPr bwMode="auto">
          <a:xfrm flipH="1">
            <a:off x="2927985" y="2276475"/>
            <a:ext cx="529717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r>
              <a:rPr lang="en-US"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guiding gui RT</a:t>
            </a:r>
            <a:r>
              <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标定使用说明</a:t>
            </a:r>
            <a:endParaRPr lang="zh-CN" altLang="en-US" sz="2800" b="1" strike="noStrike" noProof="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r>
              <a:rPr lang="en-US"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Guiding Gui </a:t>
            </a:r>
            <a:endParaRPr lang="en-US"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r>
              <a:rPr lang="zh-CN"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Instructions for RT calibration</a:t>
            </a:r>
            <a:endParaRPr lang="zh-CN" altLang="zh-CN" sz="2800" b="1" dirty="0">
              <a:solidFill>
                <a:srgbClr val="262626"/>
              </a:solidFill>
              <a:latin typeface="Arial" panose="020B0604020202020204" pitchFamily="34" charset="0"/>
              <a:ea typeface="宋体" panose="02010600030101010101" pitchFamily="2" charset="-122"/>
              <a:sym typeface="Arial" panose="020B0604020202020204" pitchFamily="34" charset="0"/>
            </a:endParaRPr>
          </a:p>
          <a:p>
            <a:pPr algn="ctr" fontAlgn="base"/>
            <a:endParaRPr lang="zh-CN" altLang="en-US" sz="8000" b="1" strike="noStrike" noProof="1" dirty="0">
              <a:solidFill>
                <a:srgbClr val="262626"/>
              </a:solidFill>
              <a:latin typeface="Arial" panose="020B0604020202020204" pitchFamily="34" charset="0"/>
              <a:ea typeface="宋体" panose="02010600030101010101" pitchFamily="2" charset="-122"/>
              <a:sym typeface="Arial" panose="020B0604020202020204" pitchFamily="34" charset="0"/>
            </a:endParaRPr>
          </a:p>
          <a:p>
            <a:pPr algn="ctr" fontAlgn="base"/>
            <a:endParaRPr lang="zh-CN" altLang="en-US" sz="8000" b="1" strike="noStrike" spc="1500" noProof="1" dirty="0">
              <a:solidFill>
                <a:schemeClr val="tx1">
                  <a:lumMod val="75000"/>
                  <a:lumOff val="25000"/>
                </a:schemeClr>
              </a:solidFill>
              <a:latin typeface="微软雅黑" panose="020B0503020204020204" charset="-122"/>
              <a:ea typeface="微软雅黑" panose="020B0503020204020204" charset="-122"/>
              <a:sym typeface="方正兰亭黑_GBK" pitchFamily="2" charset="-122"/>
            </a:endParaRPr>
          </a:p>
        </p:txBody>
      </p:sp>
      <p:sp>
        <p:nvSpPr>
          <p:cNvPr id="2" name="矩形 1"/>
          <p:cNvSpPr/>
          <p:nvPr/>
        </p:nvSpPr>
        <p:spPr>
          <a:xfrm>
            <a:off x="2195830" y="2276475"/>
            <a:ext cx="648335" cy="172847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2747645" y="2885440"/>
            <a:ext cx="180340" cy="521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2515870" y="2885440"/>
            <a:ext cx="1086485" cy="521970"/>
          </a:xfrm>
          <a:prstGeom prst="rect">
            <a:avLst/>
          </a:prstGeom>
          <a:noFill/>
        </p:spPr>
        <p:txBody>
          <a:bodyPr wrap="square" rtlCol="0">
            <a:spAutoFit/>
          </a:bodyPr>
          <a:p>
            <a:r>
              <a:rPr lang="en-US" altLang="zh-CN" sz="2800" b="1">
                <a:latin typeface="微软雅黑" panose="020B0503020204020204" charset="-122"/>
                <a:ea typeface="微软雅黑" panose="020B0503020204020204" charset="-122"/>
              </a:rPr>
              <a:t>04</a:t>
            </a:r>
            <a:endParaRPr lang="en-US" altLang="zh-CN" sz="28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34823" name="文本框 3"/>
          <p:cNvSpPr txBox="1"/>
          <p:nvPr/>
        </p:nvSpPr>
        <p:spPr>
          <a:xfrm>
            <a:off x="320040" y="735330"/>
            <a:ext cx="8538210" cy="737235"/>
          </a:xfrm>
          <a:prstGeom prst="rect">
            <a:avLst/>
          </a:prstGeom>
          <a:noFill/>
          <a:ln w="9525">
            <a:noFill/>
          </a:ln>
        </p:spPr>
        <p:txBody>
          <a:bodyPr wrap="square" anchor="t">
            <a:spAutoFit/>
          </a:bodyPr>
          <a:p>
            <a:r>
              <a:rPr lang="en-US" altLang="zh-CN" sz="1400">
                <a:latin typeface="微软雅黑" panose="020B0503020204020204" charset="-122"/>
                <a:ea typeface="微软雅黑" panose="020B0503020204020204" charset="-122"/>
                <a:cs typeface="微软雅黑" panose="020B0503020204020204" charset="-122"/>
              </a:rPr>
              <a:t>step6</a:t>
            </a:r>
            <a:r>
              <a:rPr lang="zh-CN" altLang="en-US" sz="1400">
                <a:latin typeface="微软雅黑" panose="020B0503020204020204" charset="-122"/>
                <a:ea typeface="微软雅黑" panose="020B0503020204020204" charset="-122"/>
                <a:cs typeface="微软雅黑" panose="020B0503020204020204" charset="-122"/>
              </a:rPr>
              <a:t>：</a:t>
            </a:r>
            <a:r>
              <a:rPr lang="zh-CN" altLang="zh-CN" sz="1400">
                <a:latin typeface="微软雅黑" panose="020B0503020204020204" charset="-122"/>
                <a:ea typeface="微软雅黑" panose="020B0503020204020204" charset="-122"/>
                <a:cs typeface="微软雅黑" panose="020B0503020204020204" charset="-122"/>
              </a:rPr>
              <a:t>修改</a:t>
            </a:r>
            <a:r>
              <a:rPr lang="en-US" altLang="zh-CN" sz="1400">
                <a:latin typeface="微软雅黑" panose="020B0503020204020204" charset="-122"/>
                <a:ea typeface="微软雅黑" panose="020B0503020204020204" charset="-122"/>
                <a:cs typeface="微软雅黑" panose="020B0503020204020204" charset="-122"/>
              </a:rPr>
              <a:t>config</a:t>
            </a:r>
            <a:r>
              <a:rPr lang="zh-CN" altLang="en-US" sz="1400">
                <a:latin typeface="微软雅黑" panose="020B0503020204020204" charset="-122"/>
                <a:ea typeface="微软雅黑" panose="020B0503020204020204" charset="-122"/>
                <a:cs typeface="微软雅黑" panose="020B0503020204020204" charset="-122"/>
              </a:rPr>
              <a:t>文件中</a:t>
            </a:r>
            <a:r>
              <a:rPr lang="en-US" altLang="zh-CN" sz="1400">
                <a:latin typeface="微软雅黑" panose="020B0503020204020204" charset="-122"/>
                <a:ea typeface="微软雅黑" panose="020B0503020204020204" charset="-122"/>
                <a:cs typeface="微软雅黑" panose="020B0503020204020204" charset="-122"/>
              </a:rPr>
              <a:t>pc</a:t>
            </a:r>
            <a:r>
              <a:rPr lang="zh-CN" altLang="en-US" sz="1400">
                <a:latin typeface="微软雅黑" panose="020B0503020204020204" charset="-122"/>
                <a:ea typeface="微软雅黑" panose="020B0503020204020204" charset="-122"/>
                <a:cs typeface="微软雅黑" panose="020B0503020204020204" charset="-122"/>
              </a:rPr>
              <a:t>的屏幕分辨率，</a:t>
            </a:r>
            <a:r>
              <a:rPr lang="en-US" altLang="zh-CN" sz="1400">
                <a:latin typeface="微软雅黑" panose="020B0503020204020204" charset="-122"/>
                <a:ea typeface="微软雅黑" panose="020B0503020204020204" charset="-122"/>
                <a:cs typeface="微软雅黑" panose="020B0503020204020204" charset="-122"/>
              </a:rPr>
              <a:t>pc</a:t>
            </a:r>
            <a:r>
              <a:rPr lang="zh-CN" altLang="en-US" sz="1400">
                <a:latin typeface="微软雅黑" panose="020B0503020204020204" charset="-122"/>
                <a:ea typeface="微软雅黑" panose="020B0503020204020204" charset="-122"/>
                <a:cs typeface="微软雅黑" panose="020B0503020204020204" charset="-122"/>
              </a:rPr>
              <a:t>物理尺寸，如图红框处。</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step6</a:t>
            </a:r>
            <a:r>
              <a:rPr lang="zh-CN" altLang="en-US" sz="1400">
                <a:latin typeface="微软雅黑" panose="020B0503020204020204" charset="-122"/>
                <a:ea typeface="微软雅黑" panose="020B0503020204020204" charset="-122"/>
                <a:cs typeface="微软雅黑" panose="020B0503020204020204" charset="-122"/>
                <a:sym typeface="+mn-ea"/>
              </a:rPr>
              <a:t>：</a:t>
            </a:r>
            <a:r>
              <a:rPr lang="zh-CN" sz="1400">
                <a:latin typeface="微软雅黑" panose="020B0503020204020204" charset="-122"/>
                <a:ea typeface="微软雅黑" panose="020B0503020204020204" charset="-122"/>
                <a:cs typeface="微软雅黑" panose="020B0503020204020204" charset="-122"/>
                <a:sym typeface="+mn-ea"/>
              </a:rPr>
              <a:t>Modify the screen resolution and physical size of PC in config file, as shown in the red box.</a:t>
            </a:r>
            <a:endParaRPr lang="zh-CN"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p:txBody>
      </p:sp>
      <p:grpSp>
        <p:nvGrpSpPr>
          <p:cNvPr id="3" name="组合 2"/>
          <p:cNvGrpSpPr/>
          <p:nvPr/>
        </p:nvGrpSpPr>
        <p:grpSpPr>
          <a:xfrm>
            <a:off x="859155" y="1993900"/>
            <a:ext cx="4668520" cy="3194050"/>
            <a:chOff x="1705" y="3533"/>
            <a:chExt cx="7352" cy="5557"/>
          </a:xfrm>
        </p:grpSpPr>
        <p:pic>
          <p:nvPicPr>
            <p:cNvPr id="34824" name="图片 4"/>
            <p:cNvPicPr>
              <a:picLocks noChangeAspect="1"/>
            </p:cNvPicPr>
            <p:nvPr/>
          </p:nvPicPr>
          <p:blipFill>
            <a:blip r:embed="rId1"/>
            <a:stretch>
              <a:fillRect/>
            </a:stretch>
          </p:blipFill>
          <p:spPr>
            <a:xfrm>
              <a:off x="1705" y="3533"/>
              <a:ext cx="4748" cy="5557"/>
            </a:xfrm>
            <a:prstGeom prst="rect">
              <a:avLst/>
            </a:prstGeom>
            <a:noFill/>
            <a:ln w="9525">
              <a:noFill/>
            </a:ln>
          </p:spPr>
        </p:pic>
        <p:sp>
          <p:nvSpPr>
            <p:cNvPr id="2" name="矩形 1"/>
            <p:cNvSpPr/>
            <p:nvPr/>
          </p:nvSpPr>
          <p:spPr>
            <a:xfrm>
              <a:off x="1705" y="6263"/>
              <a:ext cx="1813" cy="1220"/>
            </a:xfrm>
            <a:prstGeom prst="rect">
              <a:avLst/>
            </a:prstGeom>
            <a:solidFill>
              <a:schemeClr val="accent3">
                <a:alpha val="0"/>
              </a:schemeClr>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endParaRPr lang="zh-CN" altLang="en-US" strike="noStrike" noProof="1"/>
            </a:p>
          </p:txBody>
        </p:sp>
        <p:cxnSp>
          <p:nvCxnSpPr>
            <p:cNvPr id="5" name="直接箭头连接符 4"/>
            <p:cNvCxnSpPr/>
            <p:nvPr/>
          </p:nvCxnSpPr>
          <p:spPr>
            <a:xfrm flipV="1">
              <a:off x="2538" y="5968"/>
              <a:ext cx="2395" cy="6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2783" y="7100"/>
              <a:ext cx="2378" cy="1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828" name="文本框 8"/>
            <p:cNvSpPr txBox="1"/>
            <p:nvPr/>
          </p:nvSpPr>
          <p:spPr>
            <a:xfrm>
              <a:off x="4975" y="5723"/>
              <a:ext cx="2395" cy="1283"/>
            </a:xfrm>
            <a:prstGeom prst="rect">
              <a:avLst/>
            </a:prstGeom>
            <a:noFill/>
            <a:ln w="9525">
              <a:noFill/>
            </a:ln>
          </p:spPr>
          <p:txBody>
            <a:bodyPr wrap="square" anchor="t">
              <a:spAutoFit/>
            </a:bodyPr>
            <a:p>
              <a:r>
                <a:rPr lang="zh-CN" altLang="en-US" sz="1400" b="1">
                  <a:solidFill>
                    <a:srgbClr val="FF0000"/>
                  </a:solidFill>
                  <a:latin typeface="微软雅黑" panose="020B0503020204020204" charset="-122"/>
                  <a:ea typeface="微软雅黑" panose="020B0503020204020204" charset="-122"/>
                  <a:cs typeface="微软雅黑" panose="020B0503020204020204" charset="-122"/>
                </a:rPr>
                <a:t>物理尺寸</a:t>
              </a:r>
              <a:r>
                <a:rPr lang="zh-CN" altLang="en-US" sz="1400" b="1">
                  <a:solidFill>
                    <a:srgbClr val="FF0000"/>
                  </a:solidFill>
                  <a:latin typeface="微软雅黑" panose="020B0503020204020204" charset="-122"/>
                  <a:ea typeface="微软雅黑" panose="020B0503020204020204" charset="-122"/>
                  <a:cs typeface="微软雅黑" panose="020B0503020204020204" charset="-122"/>
                  <a:sym typeface="+mn-ea"/>
                </a:rPr>
                <a:t>Physical size</a:t>
              </a:r>
              <a:endParaRPr lang="zh-CN" altLang="en-US" sz="1400" b="1">
                <a:solidFill>
                  <a:srgbClr val="FF0000"/>
                </a:solidFill>
                <a:latin typeface="微软雅黑" panose="020B0503020204020204" charset="-122"/>
                <a:ea typeface="微软雅黑" panose="020B0503020204020204" charset="-122"/>
                <a:cs typeface="微软雅黑" panose="020B0503020204020204" charset="-122"/>
              </a:endParaRPr>
            </a:p>
            <a:p>
              <a:endParaRPr lang="zh-CN" altLang="en-US" sz="14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4829" name="文本框 9"/>
            <p:cNvSpPr txBox="1"/>
            <p:nvPr/>
          </p:nvSpPr>
          <p:spPr>
            <a:xfrm>
              <a:off x="5161" y="6871"/>
              <a:ext cx="3896" cy="1283"/>
            </a:xfrm>
            <a:prstGeom prst="rect">
              <a:avLst/>
            </a:prstGeom>
            <a:noFill/>
            <a:ln w="9525">
              <a:noFill/>
            </a:ln>
          </p:spPr>
          <p:txBody>
            <a:bodyPr wrap="square" anchor="t">
              <a:spAutoFit/>
            </a:bodyPr>
            <a:p>
              <a:r>
                <a:rPr lang="zh-CN" altLang="en-US" sz="1400" b="1">
                  <a:solidFill>
                    <a:srgbClr val="FF0000"/>
                  </a:solidFill>
                  <a:latin typeface="微软雅黑" panose="020B0503020204020204" charset="-122"/>
                  <a:ea typeface="微软雅黑" panose="020B0503020204020204" charset="-122"/>
                  <a:cs typeface="微软雅黑" panose="020B0503020204020204" charset="-122"/>
                </a:rPr>
                <a:t>屏幕分辨率</a:t>
              </a:r>
              <a:endParaRPr lang="zh-CN" altLang="en-US" sz="1400" b="1">
                <a:solidFill>
                  <a:srgbClr val="FF0000"/>
                </a:solidFill>
                <a:latin typeface="微软雅黑" panose="020B0503020204020204" charset="-122"/>
                <a:ea typeface="微软雅黑" panose="020B0503020204020204" charset="-122"/>
                <a:cs typeface="微软雅黑" panose="020B0503020204020204" charset="-122"/>
              </a:endParaRPr>
            </a:p>
            <a:p>
              <a:r>
                <a:rPr lang="zh-CN" altLang="en-US" sz="1400" b="1">
                  <a:solidFill>
                    <a:srgbClr val="FF0000"/>
                  </a:solidFill>
                  <a:latin typeface="微软雅黑" panose="020B0503020204020204" charset="-122"/>
                  <a:ea typeface="微软雅黑" panose="020B0503020204020204" charset="-122"/>
                  <a:cs typeface="微软雅黑" panose="020B0503020204020204" charset="-122"/>
                  <a:sym typeface="+mn-ea"/>
                </a:rPr>
                <a:t>Screen resolution</a:t>
              </a:r>
              <a:endParaRPr lang="zh-CN" altLang="en-US" sz="1400" b="1">
                <a:solidFill>
                  <a:srgbClr val="FF0000"/>
                </a:solidFill>
                <a:latin typeface="微软雅黑" panose="020B0503020204020204" charset="-122"/>
                <a:ea typeface="微软雅黑" panose="020B0503020204020204" charset="-122"/>
                <a:cs typeface="微软雅黑" panose="020B0503020204020204" charset="-122"/>
              </a:endParaRPr>
            </a:p>
            <a:p>
              <a:endParaRPr lang="zh-CN" altLang="en-US" sz="1400" b="1">
                <a:solidFill>
                  <a:srgbClr val="FF0000"/>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36874" name="文本框 5"/>
          <p:cNvSpPr txBox="1"/>
          <p:nvPr/>
        </p:nvSpPr>
        <p:spPr>
          <a:xfrm>
            <a:off x="388938" y="776288"/>
            <a:ext cx="5528310" cy="860425"/>
          </a:xfrm>
          <a:prstGeom prst="rect">
            <a:avLst/>
          </a:prstGeom>
          <a:noFill/>
          <a:ln w="9525">
            <a:noFill/>
          </a:ln>
        </p:spPr>
        <p:txBody>
          <a:bodyPr wrap="none" anchor="t">
            <a:spAutoFit/>
          </a:bodyPr>
          <a:p>
            <a:pPr algn="l"/>
            <a:r>
              <a:rPr lang="zh-CN" altLang="en-US"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利用</a:t>
            </a:r>
            <a:r>
              <a:rPr lang="en-US" altLang="zh-CN"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guiding gui</a:t>
            </a:r>
            <a:r>
              <a:rPr lang="zh-CN" altLang="en-US"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录取相机</a:t>
            </a:r>
            <a:r>
              <a:rPr lang="en-US" altLang="zh-CN"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3D</a:t>
            </a:r>
            <a:r>
              <a:rPr lang="zh-CN" altLang="en-US"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坐标（</a:t>
            </a:r>
            <a:r>
              <a:rPr lang="en-US" altLang="zh-CN"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camera</a:t>
            </a:r>
            <a:r>
              <a:rPr lang="zh-CN" altLang="en-US"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sz="1600" b="1">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algn="l"/>
            <a:r>
              <a:rPr lang="zh-CN" sz="1600" b="1">
                <a:latin typeface="微软雅黑" panose="020B0503020204020204" charset="-122"/>
                <a:ea typeface="微软雅黑" panose="020B0503020204020204" charset="-122"/>
                <a:cs typeface="微软雅黑" panose="020B0503020204020204" charset="-122"/>
                <a:sym typeface="宋体" panose="02010600030101010101" pitchFamily="2" charset="-122"/>
              </a:rPr>
              <a:t>Using guiding GUI to record camera 3D coordinates.</a:t>
            </a:r>
            <a:endParaRPr lang="zh-CN">
              <a:latin typeface="Arial" panose="020B0604020202020204" pitchFamily="34" charset="0"/>
              <a:ea typeface="宋体" panose="02010600030101010101" pitchFamily="2" charset="-122"/>
              <a:sym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
        <p:nvSpPr>
          <p:cNvPr id="35846" name="文本框 2"/>
          <p:cNvSpPr txBox="1"/>
          <p:nvPr/>
        </p:nvSpPr>
        <p:spPr>
          <a:xfrm>
            <a:off x="263525" y="1551623"/>
            <a:ext cx="7454900" cy="798830"/>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step1 </a:t>
            </a:r>
            <a:r>
              <a:rPr lang="zh-CN" altLang="en-US" sz="1400">
                <a:latin typeface="微软雅黑" panose="020B0503020204020204" charset="-122"/>
                <a:ea typeface="微软雅黑" panose="020B0503020204020204" charset="-122"/>
                <a:cs typeface="微软雅黑" panose="020B0503020204020204" charset="-122"/>
              </a:rPr>
              <a:t>打开</a:t>
            </a:r>
            <a:r>
              <a:rPr lang="en-US" altLang="zh-CN" sz="1400">
                <a:latin typeface="微软雅黑" panose="020B0503020204020204" charset="-122"/>
                <a:ea typeface="微软雅黑" panose="020B0503020204020204" charset="-122"/>
                <a:cs typeface="微软雅黑" panose="020B0503020204020204" charset="-122"/>
              </a:rPr>
              <a:t>guiding gui,guiding gesture</a:t>
            </a:r>
            <a:endParaRPr lang="en-US" alt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step1 </a:t>
            </a:r>
            <a:r>
              <a:rPr lang="zh-CN" sz="1400">
                <a:latin typeface="微软雅黑" panose="020B0503020204020204" charset="-122"/>
                <a:ea typeface="微软雅黑" panose="020B0503020204020204" charset="-122"/>
                <a:cs typeface="微软雅黑" panose="020B0503020204020204" charset="-122"/>
                <a:sym typeface="+mn-ea"/>
              </a:rPr>
              <a:t>Open guiding GUI, guiding texture</a:t>
            </a:r>
            <a:endParaRPr lang="zh-CN" sz="1400">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en-US" altLang="zh-CN">
                <a:latin typeface="Arial" panose="020B0604020202020204" pitchFamily="34" charset="0"/>
                <a:ea typeface="宋体" panose="02010600030101010101" pitchFamily="2" charset="-122"/>
              </a:rPr>
              <a:t> </a:t>
            </a:r>
            <a:endParaRPr lang="en-US" altLang="zh-CN">
              <a:latin typeface="Arial" panose="020B0604020202020204" pitchFamily="34" charset="0"/>
              <a:ea typeface="宋体" panose="02010600030101010101" pitchFamily="2" charset="-122"/>
            </a:endParaRPr>
          </a:p>
        </p:txBody>
      </p:sp>
      <p:grpSp>
        <p:nvGrpSpPr>
          <p:cNvPr id="2" name="组合 1"/>
          <p:cNvGrpSpPr/>
          <p:nvPr/>
        </p:nvGrpSpPr>
        <p:grpSpPr>
          <a:xfrm>
            <a:off x="389255" y="2782570"/>
            <a:ext cx="8302625" cy="2331720"/>
            <a:chOff x="334" y="5410"/>
            <a:chExt cx="13075" cy="3672"/>
          </a:xfrm>
        </p:grpSpPr>
        <p:pic>
          <p:nvPicPr>
            <p:cNvPr id="35847" name="图片 1"/>
            <p:cNvPicPr>
              <a:picLocks noChangeAspect="1"/>
            </p:cNvPicPr>
            <p:nvPr/>
          </p:nvPicPr>
          <p:blipFill>
            <a:blip r:embed="rId1"/>
            <a:stretch>
              <a:fillRect/>
            </a:stretch>
          </p:blipFill>
          <p:spPr>
            <a:xfrm>
              <a:off x="7155" y="5411"/>
              <a:ext cx="6255" cy="3580"/>
            </a:xfrm>
            <a:prstGeom prst="rect">
              <a:avLst/>
            </a:prstGeom>
            <a:noFill/>
            <a:ln w="9525">
              <a:noFill/>
            </a:ln>
          </p:spPr>
        </p:pic>
        <p:pic>
          <p:nvPicPr>
            <p:cNvPr id="35848" name="图片 3"/>
            <p:cNvPicPr>
              <a:picLocks noChangeAspect="1"/>
            </p:cNvPicPr>
            <p:nvPr/>
          </p:nvPicPr>
          <p:blipFill>
            <a:blip r:embed="rId2"/>
            <a:stretch>
              <a:fillRect/>
            </a:stretch>
          </p:blipFill>
          <p:spPr>
            <a:xfrm>
              <a:off x="334" y="5410"/>
              <a:ext cx="6375" cy="3673"/>
            </a:xfrm>
            <a:prstGeom prst="rect">
              <a:avLst/>
            </a:prstGeom>
            <a:noFill/>
            <a:ln w="9525">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36870" name="文本框 2"/>
          <p:cNvSpPr txBox="1"/>
          <p:nvPr/>
        </p:nvSpPr>
        <p:spPr>
          <a:xfrm>
            <a:off x="264795" y="677228"/>
            <a:ext cx="7453313" cy="798830"/>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step2</a:t>
            </a:r>
            <a:r>
              <a:rPr lang="zh-CN" altLang="en-US" sz="1400">
                <a:latin typeface="微软雅黑" panose="020B0503020204020204" charset="-122"/>
                <a:ea typeface="微软雅黑" panose="020B0503020204020204" charset="-122"/>
                <a:cs typeface="微软雅黑" panose="020B0503020204020204" charset="-122"/>
              </a:rPr>
              <a:t>点击</a:t>
            </a:r>
            <a:r>
              <a:rPr lang="en-US" altLang="zh-CN" sz="1400">
                <a:latin typeface="微软雅黑" panose="020B0503020204020204" charset="-122"/>
                <a:ea typeface="微软雅黑" panose="020B0503020204020204" charset="-122"/>
                <a:cs typeface="微软雅黑" panose="020B0503020204020204" charset="-122"/>
              </a:rPr>
              <a:t>guiding gesture </a:t>
            </a:r>
            <a:r>
              <a:rPr lang="zh-CN" altLang="en-US" sz="1400">
                <a:latin typeface="微软雅黑" panose="020B0503020204020204" charset="-122"/>
                <a:ea typeface="微软雅黑" panose="020B0503020204020204" charset="-122"/>
                <a:cs typeface="微软雅黑" panose="020B0503020204020204" charset="-122"/>
              </a:rPr>
              <a:t>的</a:t>
            </a:r>
            <a:r>
              <a:rPr lang="en-US" altLang="zh-CN" sz="1400">
                <a:latin typeface="微软雅黑" panose="020B0503020204020204" charset="-122"/>
                <a:ea typeface="微软雅黑" panose="020B0503020204020204" charset="-122"/>
                <a:cs typeface="微软雅黑" panose="020B0503020204020204" charset="-122"/>
              </a:rPr>
              <a:t>turn on the camera</a:t>
            </a:r>
            <a:endParaRPr lang="en-US" alt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step2</a:t>
            </a:r>
            <a:r>
              <a:rPr lang="zh-CN" altLang="en-US" sz="1400">
                <a:latin typeface="微软雅黑" panose="020B0503020204020204" charset="-122"/>
                <a:ea typeface="微软雅黑" panose="020B0503020204020204" charset="-122"/>
                <a:cs typeface="微软雅黑" panose="020B0503020204020204" charset="-122"/>
                <a:sym typeface="+mn-ea"/>
              </a:rPr>
              <a:t> Click turn on the camera of guiding gesture</a:t>
            </a:r>
            <a:endParaRPr lang="zh-CN" altLang="en-US" sz="1400">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en-US" altLang="zh-CN">
                <a:latin typeface="Arial" panose="020B0604020202020204" pitchFamily="34" charset="0"/>
                <a:ea typeface="宋体" panose="02010600030101010101" pitchFamily="2" charset="-122"/>
              </a:rPr>
              <a:t> </a:t>
            </a:r>
            <a:endParaRPr lang="en-US" altLang="zh-CN">
              <a:latin typeface="Arial" panose="020B0604020202020204" pitchFamily="34" charset="0"/>
              <a:ea typeface="宋体" panose="02010600030101010101" pitchFamily="2" charset="-122"/>
            </a:endParaRPr>
          </a:p>
        </p:txBody>
      </p:sp>
      <p:pic>
        <p:nvPicPr>
          <p:cNvPr id="36871" name="图片 1"/>
          <p:cNvPicPr>
            <a:picLocks noChangeAspect="1"/>
          </p:cNvPicPr>
          <p:nvPr/>
        </p:nvPicPr>
        <p:blipFill>
          <a:blip r:embed="rId1"/>
          <a:stretch>
            <a:fillRect/>
          </a:stretch>
        </p:blipFill>
        <p:spPr>
          <a:xfrm>
            <a:off x="626110" y="1355725"/>
            <a:ext cx="5142230" cy="2032000"/>
          </a:xfrm>
          <a:prstGeom prst="rect">
            <a:avLst/>
          </a:prstGeom>
          <a:noFill/>
          <a:ln w="9525">
            <a:noFill/>
          </a:ln>
        </p:spPr>
      </p:pic>
      <p:sp>
        <p:nvSpPr>
          <p:cNvPr id="36872" name="文本框 3"/>
          <p:cNvSpPr txBox="1"/>
          <p:nvPr/>
        </p:nvSpPr>
        <p:spPr>
          <a:xfrm>
            <a:off x="264795" y="3645853"/>
            <a:ext cx="7453313" cy="7372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step3 </a:t>
            </a:r>
            <a:r>
              <a:rPr lang="zh-CN" altLang="en-US" sz="1400">
                <a:latin typeface="微软雅黑" panose="020B0503020204020204" charset="-122"/>
                <a:ea typeface="微软雅黑" panose="020B0503020204020204" charset="-122"/>
                <a:cs typeface="微软雅黑" panose="020B0503020204020204" charset="-122"/>
              </a:rPr>
              <a:t>点击</a:t>
            </a:r>
            <a:r>
              <a:rPr lang="en-US" altLang="zh-CN" sz="1400">
                <a:latin typeface="微软雅黑" panose="020B0503020204020204" charset="-122"/>
                <a:ea typeface="微软雅黑" panose="020B0503020204020204" charset="-122"/>
                <a:cs typeface="微软雅黑" panose="020B0503020204020204" charset="-122"/>
              </a:rPr>
              <a:t>guiding gesture </a:t>
            </a:r>
            <a:r>
              <a:rPr lang="zh-CN" altLang="en-US" sz="1400">
                <a:latin typeface="微软雅黑" panose="020B0503020204020204" charset="-122"/>
                <a:ea typeface="微软雅黑" panose="020B0503020204020204" charset="-122"/>
                <a:cs typeface="微软雅黑" panose="020B0503020204020204" charset="-122"/>
              </a:rPr>
              <a:t>的</a:t>
            </a:r>
            <a:r>
              <a:rPr lang="en-US" altLang="zh-CN" sz="1400">
                <a:latin typeface="微软雅黑" panose="020B0503020204020204" charset="-122"/>
                <a:ea typeface="微软雅黑" panose="020B0503020204020204" charset="-122"/>
                <a:cs typeface="微软雅黑" panose="020B0503020204020204" charset="-122"/>
              </a:rPr>
              <a:t>start analysis</a:t>
            </a:r>
            <a:endParaRPr lang="en-US" alt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step3 </a:t>
            </a:r>
            <a:r>
              <a:rPr lang="zh-CN" sz="1400">
                <a:latin typeface="微软雅黑" panose="020B0503020204020204" charset="-122"/>
                <a:ea typeface="微软雅黑" panose="020B0503020204020204" charset="-122"/>
                <a:cs typeface="微软雅黑" panose="020B0503020204020204" charset="-122"/>
                <a:sym typeface="+mn-ea"/>
              </a:rPr>
              <a:t>Click start analysis of guiding texture</a:t>
            </a:r>
            <a:endParaRPr 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sz="1400">
              <a:latin typeface="微软雅黑" panose="020B0503020204020204" charset="-122"/>
              <a:ea typeface="微软雅黑" panose="020B0503020204020204" charset="-122"/>
              <a:cs typeface="微软雅黑" panose="020B0503020204020204" charset="-122"/>
            </a:endParaRPr>
          </a:p>
        </p:txBody>
      </p:sp>
      <p:pic>
        <p:nvPicPr>
          <p:cNvPr id="36873" name="图片 4"/>
          <p:cNvPicPr>
            <a:picLocks noChangeAspect="1"/>
          </p:cNvPicPr>
          <p:nvPr/>
        </p:nvPicPr>
        <p:blipFill>
          <a:blip r:embed="rId2"/>
          <a:stretch>
            <a:fillRect/>
          </a:stretch>
        </p:blipFill>
        <p:spPr>
          <a:xfrm>
            <a:off x="626110" y="4221480"/>
            <a:ext cx="5142865" cy="210375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37896" name="文本框 3"/>
          <p:cNvSpPr txBox="1"/>
          <p:nvPr/>
        </p:nvSpPr>
        <p:spPr>
          <a:xfrm>
            <a:off x="208915" y="3618548"/>
            <a:ext cx="8159750" cy="9531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step5</a:t>
            </a:r>
            <a:r>
              <a:rPr lang="zh-CN" altLang="en-US" sz="1400">
                <a:latin typeface="微软雅黑" panose="020B0503020204020204" charset="-122"/>
                <a:ea typeface="微软雅黑" panose="020B0503020204020204" charset="-122"/>
                <a:cs typeface="微软雅黑" panose="020B0503020204020204" charset="-122"/>
              </a:rPr>
              <a:t>点击</a:t>
            </a:r>
            <a:r>
              <a:rPr lang="en-US" altLang="zh-CN" sz="1400">
                <a:latin typeface="微软雅黑" panose="020B0503020204020204" charset="-122"/>
                <a:ea typeface="微软雅黑" panose="020B0503020204020204" charset="-122"/>
                <a:cs typeface="微软雅黑" panose="020B0503020204020204" charset="-122"/>
              </a:rPr>
              <a:t>guiding gui</a:t>
            </a:r>
            <a:r>
              <a:rPr lang="zh-CN" altLang="zh-CN" sz="1400">
                <a:latin typeface="微软雅黑" panose="020B0503020204020204" charset="-122"/>
                <a:ea typeface="微软雅黑" panose="020B0503020204020204" charset="-122"/>
                <a:cs typeface="微软雅黑" panose="020B0503020204020204" charset="-122"/>
              </a:rPr>
              <a:t>标定界面</a:t>
            </a:r>
            <a:r>
              <a:rPr lang="en-US" altLang="zh-CN" sz="1400">
                <a:latin typeface="微软雅黑" panose="020B0503020204020204" charset="-122"/>
                <a:ea typeface="微软雅黑" panose="020B0503020204020204" charset="-122"/>
                <a:cs typeface="微软雅黑" panose="020B0503020204020204" charset="-122"/>
              </a:rPr>
              <a:t>point1</a:t>
            </a:r>
            <a:r>
              <a:rPr lang="zh-CN" altLang="en-US" sz="1400">
                <a:latin typeface="微软雅黑" panose="020B0503020204020204" charset="-122"/>
                <a:ea typeface="微软雅黑" panose="020B0503020204020204" charset="-122"/>
                <a:cs typeface="微软雅黑" panose="020B0503020204020204" charset="-122"/>
              </a:rPr>
              <a:t>（相机坐标第一个点录取从此处开始）</a:t>
            </a:r>
            <a:endParaRPr lang="zh-CN" altLang="en-US"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step5</a:t>
            </a:r>
            <a:r>
              <a:rPr lang="zh-CN" sz="1400">
                <a:latin typeface="微软雅黑" panose="020B0503020204020204" charset="-122"/>
                <a:ea typeface="微软雅黑" panose="020B0503020204020204" charset="-122"/>
                <a:cs typeface="微软雅黑" panose="020B0503020204020204" charset="-122"/>
                <a:sym typeface="+mn-ea"/>
              </a:rPr>
              <a:t>Click pointing GUI calibration interface point1 (the first point of camera coordinates is taken from here)</a:t>
            </a:r>
            <a:endParaRPr 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sz="1400">
              <a:latin typeface="微软雅黑" panose="020B0503020204020204" charset="-122"/>
              <a:ea typeface="微软雅黑" panose="020B0503020204020204" charset="-122"/>
              <a:cs typeface="微软雅黑" panose="020B0503020204020204" charset="-122"/>
            </a:endParaRPr>
          </a:p>
        </p:txBody>
      </p:sp>
      <p:grpSp>
        <p:nvGrpSpPr>
          <p:cNvPr id="5" name="组合 4"/>
          <p:cNvGrpSpPr/>
          <p:nvPr/>
        </p:nvGrpSpPr>
        <p:grpSpPr>
          <a:xfrm>
            <a:off x="635635" y="4495165"/>
            <a:ext cx="3585845" cy="1743710"/>
            <a:chOff x="1841" y="6054"/>
            <a:chExt cx="7582" cy="4100"/>
          </a:xfrm>
        </p:grpSpPr>
        <p:pic>
          <p:nvPicPr>
            <p:cNvPr id="2" name="图片 4"/>
            <p:cNvPicPr>
              <a:picLocks noChangeAspect="1"/>
            </p:cNvPicPr>
            <p:nvPr/>
          </p:nvPicPr>
          <p:blipFill>
            <a:blip r:embed="rId1"/>
            <a:stretch>
              <a:fillRect/>
            </a:stretch>
          </p:blipFill>
          <p:spPr>
            <a:xfrm>
              <a:off x="1841" y="6054"/>
              <a:ext cx="7583" cy="4100"/>
            </a:xfrm>
            <a:prstGeom prst="rect">
              <a:avLst/>
            </a:prstGeom>
            <a:noFill/>
            <a:ln w="9525">
              <a:noFill/>
            </a:ln>
          </p:spPr>
        </p:pic>
        <p:sp>
          <p:nvSpPr>
            <p:cNvPr id="3" name="矩形 2"/>
            <p:cNvSpPr/>
            <p:nvPr/>
          </p:nvSpPr>
          <p:spPr>
            <a:xfrm>
              <a:off x="1871" y="6205"/>
              <a:ext cx="455" cy="228"/>
            </a:xfrm>
            <a:prstGeom prst="rect">
              <a:avLst/>
            </a:prstGeom>
            <a:solidFill>
              <a:schemeClr val="accent3">
                <a:alpha val="0"/>
              </a:schemeClr>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endParaRPr lang="zh-CN" altLang="en-US" strike="noStrike" noProof="1"/>
            </a:p>
          </p:txBody>
        </p:sp>
        <p:cxnSp>
          <p:nvCxnSpPr>
            <p:cNvPr id="6" name="直接箭头连接符 5"/>
            <p:cNvCxnSpPr>
              <a:endCxn id="3" idx="3"/>
            </p:cNvCxnSpPr>
            <p:nvPr/>
          </p:nvCxnSpPr>
          <p:spPr>
            <a:xfrm flipH="1" flipV="1">
              <a:off x="2326" y="6319"/>
              <a:ext cx="788" cy="7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35635" y="1279525"/>
            <a:ext cx="3677920" cy="2012950"/>
            <a:chOff x="1001" y="2015"/>
            <a:chExt cx="5792" cy="3170"/>
          </a:xfrm>
        </p:grpSpPr>
        <p:pic>
          <p:nvPicPr>
            <p:cNvPr id="8" name="图片 -2147482534"/>
            <p:cNvPicPr>
              <a:picLocks noChangeAspect="1"/>
            </p:cNvPicPr>
            <p:nvPr/>
          </p:nvPicPr>
          <p:blipFill>
            <a:blip r:embed="rId2"/>
            <a:stretch>
              <a:fillRect/>
            </a:stretch>
          </p:blipFill>
          <p:spPr>
            <a:xfrm>
              <a:off x="1001" y="2015"/>
              <a:ext cx="5792" cy="3170"/>
            </a:xfrm>
            <a:prstGeom prst="rect">
              <a:avLst/>
            </a:prstGeom>
            <a:noFill/>
            <a:ln w="9525">
              <a:noFill/>
            </a:ln>
          </p:spPr>
        </p:pic>
        <p:sp>
          <p:nvSpPr>
            <p:cNvPr id="10" name="矩形 9"/>
            <p:cNvSpPr/>
            <p:nvPr/>
          </p:nvSpPr>
          <p:spPr>
            <a:xfrm>
              <a:off x="6397" y="2015"/>
              <a:ext cx="396" cy="326"/>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7894" name="文本框 2"/>
          <p:cNvSpPr txBox="1"/>
          <p:nvPr/>
        </p:nvSpPr>
        <p:spPr>
          <a:xfrm>
            <a:off x="208915" y="657225"/>
            <a:ext cx="7453313" cy="7372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step4</a:t>
            </a:r>
            <a:r>
              <a:rPr lang="zh-CN" altLang="en-US" sz="1400">
                <a:latin typeface="微软雅黑" panose="020B0503020204020204" charset="-122"/>
                <a:ea typeface="微软雅黑" panose="020B0503020204020204" charset="-122"/>
                <a:cs typeface="微软雅黑" panose="020B0503020204020204" charset="-122"/>
              </a:rPr>
              <a:t>点击</a:t>
            </a:r>
            <a:r>
              <a:rPr lang="en-US" altLang="zh-CN" sz="1400">
                <a:latin typeface="微软雅黑" panose="020B0503020204020204" charset="-122"/>
                <a:ea typeface="微软雅黑" panose="020B0503020204020204" charset="-122"/>
                <a:cs typeface="微软雅黑" panose="020B0503020204020204" charset="-122"/>
              </a:rPr>
              <a:t>guiding gui</a:t>
            </a:r>
            <a:r>
              <a:rPr lang="zh-CN" altLang="en-US" sz="1400">
                <a:latin typeface="微软雅黑" panose="020B0503020204020204" charset="-122"/>
                <a:ea typeface="微软雅黑" panose="020B0503020204020204" charset="-122"/>
                <a:cs typeface="微软雅黑" panose="020B0503020204020204" charset="-122"/>
              </a:rPr>
              <a:t>主界面的</a:t>
            </a:r>
            <a:r>
              <a:rPr lang="en-US" altLang="zh-CN" sz="1400">
                <a:latin typeface="微软雅黑" panose="020B0503020204020204" charset="-122"/>
                <a:ea typeface="微软雅黑" panose="020B0503020204020204" charset="-122"/>
                <a:cs typeface="微软雅黑" panose="020B0503020204020204" charset="-122"/>
              </a:rPr>
              <a:t>init</a:t>
            </a:r>
            <a:endParaRPr lang="en-US" alt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step4 </a:t>
            </a:r>
            <a:r>
              <a:rPr lang="zh-CN" sz="1400">
                <a:latin typeface="微软雅黑" panose="020B0503020204020204" charset="-122"/>
                <a:ea typeface="微软雅黑" panose="020B0503020204020204" charset="-122"/>
                <a:cs typeface="微软雅黑" panose="020B0503020204020204" charset="-122"/>
                <a:sym typeface="+mn-ea"/>
              </a:rPr>
              <a:t>Click init in the main GUI interface</a:t>
            </a:r>
            <a:endParaRPr 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sz="14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Box 59"/>
          <p:cNvSpPr>
            <a:spLocks noChangeArrowheads="1"/>
          </p:cNvSpPr>
          <p:nvPr/>
        </p:nvSpPr>
        <p:spPr bwMode="auto">
          <a:xfrm flipH="1">
            <a:off x="2584450" y="2413635"/>
            <a:ext cx="4669790"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r>
              <a:rPr lang="zh-CN" sz="2800" b="1" strike="noStrike" noProof="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目的</a:t>
            </a:r>
            <a:endParaRPr lang="zh-CN" sz="2800" b="1" strike="noStrike" noProof="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lvl="0" indent="0" algn="ctr" fontAlgn="base">
              <a:buNone/>
            </a:pPr>
            <a:r>
              <a:rPr lang="en-US"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P</a:t>
            </a:r>
            <a:r>
              <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urpose </a:t>
            </a:r>
            <a:endPar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8000" b="1" strike="noStrike" noProof="1" dirty="0">
              <a:solidFill>
                <a:srgbClr val="262626"/>
              </a:solidFill>
              <a:latin typeface="Arial" panose="020B0604020202020204" pitchFamily="34" charset="0"/>
              <a:ea typeface="宋体" panose="02010600030101010101" pitchFamily="2" charset="-122"/>
              <a:sym typeface="Arial" panose="020B0604020202020204" pitchFamily="34" charset="0"/>
            </a:endParaRPr>
          </a:p>
          <a:p>
            <a:pPr algn="ctr" fontAlgn="base"/>
            <a:endParaRPr lang="zh-CN" altLang="en-US" sz="8000" b="1" strike="noStrike" spc="1500" noProof="1" dirty="0">
              <a:solidFill>
                <a:schemeClr val="tx1">
                  <a:lumMod val="75000"/>
                  <a:lumOff val="25000"/>
                </a:schemeClr>
              </a:solidFill>
              <a:latin typeface="微软雅黑" panose="020B0503020204020204" charset="-122"/>
              <a:ea typeface="微软雅黑" panose="020B0503020204020204" charset="-122"/>
              <a:sym typeface="方正兰亭黑_GBK" pitchFamily="2" charset="-122"/>
            </a:endParaRPr>
          </a:p>
        </p:txBody>
      </p:sp>
      <p:grpSp>
        <p:nvGrpSpPr>
          <p:cNvPr id="5" name="组合 4"/>
          <p:cNvGrpSpPr/>
          <p:nvPr/>
        </p:nvGrpSpPr>
        <p:grpSpPr>
          <a:xfrm>
            <a:off x="2891790" y="2096135"/>
            <a:ext cx="1405890" cy="1728470"/>
            <a:chOff x="3458" y="3585"/>
            <a:chExt cx="2214" cy="2722"/>
          </a:xfrm>
        </p:grpSpPr>
        <p:sp>
          <p:nvSpPr>
            <p:cNvPr id="2" name="矩形 1"/>
            <p:cNvSpPr/>
            <p:nvPr/>
          </p:nvSpPr>
          <p:spPr>
            <a:xfrm>
              <a:off x="3458" y="3585"/>
              <a:ext cx="1021" cy="2722"/>
            </a:xfrm>
            <a:prstGeom prst="rect">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4327" y="4544"/>
              <a:ext cx="284" cy="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3962" y="4544"/>
              <a:ext cx="1711" cy="822"/>
            </a:xfrm>
            <a:prstGeom prst="rect">
              <a:avLst/>
            </a:prstGeom>
            <a:noFill/>
          </p:spPr>
          <p:txBody>
            <a:bodyPr wrap="square" rtlCol="0">
              <a:spAutoFit/>
            </a:bodyPr>
            <a:p>
              <a:r>
                <a:rPr lang="en-US" altLang="zh-CN" sz="2800" b="1">
                  <a:latin typeface="微软雅黑" panose="020B0503020204020204" charset="-122"/>
                  <a:ea typeface="微软雅黑" panose="020B0503020204020204" charset="-122"/>
                </a:rPr>
                <a:t>01</a:t>
              </a:r>
              <a:endParaRPr lang="en-US" altLang="zh-CN" sz="2800" b="1">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38918" name="文本框 2"/>
          <p:cNvSpPr txBox="1"/>
          <p:nvPr/>
        </p:nvSpPr>
        <p:spPr>
          <a:xfrm>
            <a:off x="320675" y="596900"/>
            <a:ext cx="7480300" cy="7372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step6</a:t>
            </a:r>
            <a:r>
              <a:rPr lang="zh-CN" altLang="en-US" sz="1400">
                <a:latin typeface="微软雅黑" panose="020B0503020204020204" charset="-122"/>
                <a:ea typeface="微软雅黑" panose="020B0503020204020204" charset="-122"/>
                <a:cs typeface="微软雅黑" panose="020B0503020204020204" charset="-122"/>
              </a:rPr>
              <a:t>指尖放在屏幕左上角</a:t>
            </a:r>
            <a:endParaRPr lang="zh-CN" altLang="en-US"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step6 </a:t>
            </a:r>
            <a:r>
              <a:rPr lang="zh-CN" altLang="en-US" sz="1400">
                <a:latin typeface="微软雅黑" panose="020B0503020204020204" charset="-122"/>
                <a:ea typeface="微软雅黑" panose="020B0503020204020204" charset="-122"/>
                <a:cs typeface="微软雅黑" panose="020B0503020204020204" charset="-122"/>
                <a:sym typeface="+mn-ea"/>
              </a:rPr>
              <a:t>Put your fingertips in the top left corner of the screen</a:t>
            </a:r>
            <a:endParaRPr lang="zh-CN" altLang="en-US"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sz="1400">
              <a:latin typeface="微软雅黑" panose="020B0503020204020204" charset="-122"/>
              <a:ea typeface="微软雅黑" panose="020B0503020204020204" charset="-122"/>
              <a:cs typeface="微软雅黑" panose="020B0503020204020204" charset="-122"/>
            </a:endParaRPr>
          </a:p>
        </p:txBody>
      </p:sp>
      <p:pic>
        <p:nvPicPr>
          <p:cNvPr id="38919" name="图片 1"/>
          <p:cNvPicPr>
            <a:picLocks noChangeAspect="1"/>
          </p:cNvPicPr>
          <p:nvPr/>
        </p:nvPicPr>
        <p:blipFill>
          <a:blip r:embed="rId1"/>
          <a:stretch>
            <a:fillRect/>
          </a:stretch>
        </p:blipFill>
        <p:spPr>
          <a:xfrm>
            <a:off x="1015365" y="1334135"/>
            <a:ext cx="3984625" cy="2181225"/>
          </a:xfrm>
          <a:prstGeom prst="rect">
            <a:avLst/>
          </a:prstGeom>
          <a:noFill/>
          <a:ln w="9525">
            <a:noFill/>
          </a:ln>
        </p:spPr>
      </p:pic>
      <p:sp>
        <p:nvSpPr>
          <p:cNvPr id="38920" name="文本框 3"/>
          <p:cNvSpPr txBox="1"/>
          <p:nvPr/>
        </p:nvSpPr>
        <p:spPr>
          <a:xfrm>
            <a:off x="320675" y="3568065"/>
            <a:ext cx="7454900" cy="7372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step7</a:t>
            </a:r>
            <a:r>
              <a:rPr lang="zh-CN" altLang="en-US" sz="1400">
                <a:latin typeface="微软雅黑" panose="020B0503020204020204" charset="-122"/>
                <a:ea typeface="微软雅黑" panose="020B0503020204020204" charset="-122"/>
                <a:cs typeface="微软雅黑" panose="020B0503020204020204" charset="-122"/>
              </a:rPr>
              <a:t>点击</a:t>
            </a:r>
            <a:r>
              <a:rPr lang="en-US" altLang="zh-CN" sz="1400">
                <a:latin typeface="微软雅黑" panose="020B0503020204020204" charset="-122"/>
                <a:ea typeface="微软雅黑" panose="020B0503020204020204" charset="-122"/>
                <a:cs typeface="微软雅黑" panose="020B0503020204020204" charset="-122"/>
              </a:rPr>
              <a:t>guiding gesture </a:t>
            </a:r>
            <a:r>
              <a:rPr lang="zh-CN" altLang="en-US" sz="1400">
                <a:latin typeface="微软雅黑" panose="020B0503020204020204" charset="-122"/>
                <a:ea typeface="微软雅黑" panose="020B0503020204020204" charset="-122"/>
                <a:cs typeface="微软雅黑" panose="020B0503020204020204" charset="-122"/>
              </a:rPr>
              <a:t>的</a:t>
            </a:r>
            <a:r>
              <a:rPr lang="en-US" altLang="zh-CN" sz="1400">
                <a:latin typeface="微软雅黑" panose="020B0503020204020204" charset="-122"/>
                <a:ea typeface="微软雅黑" panose="020B0503020204020204" charset="-122"/>
                <a:cs typeface="微软雅黑" panose="020B0503020204020204" charset="-122"/>
              </a:rPr>
              <a:t>Link</a:t>
            </a:r>
            <a:endParaRPr lang="en-US" alt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step7</a:t>
            </a:r>
            <a:r>
              <a:rPr lang="zh-CN" sz="1400">
                <a:latin typeface="微软雅黑" panose="020B0503020204020204" charset="-122"/>
                <a:ea typeface="微软雅黑" panose="020B0503020204020204" charset="-122"/>
                <a:cs typeface="微软雅黑" panose="020B0503020204020204" charset="-122"/>
                <a:sym typeface="+mn-ea"/>
              </a:rPr>
              <a:t> </a:t>
            </a:r>
            <a:r>
              <a:rPr lang="en-US" altLang="zh-CN" sz="1400">
                <a:latin typeface="微软雅黑" panose="020B0503020204020204" charset="-122"/>
                <a:ea typeface="微软雅黑" panose="020B0503020204020204" charset="-122"/>
                <a:cs typeface="微软雅黑" panose="020B0503020204020204" charset="-122"/>
                <a:sym typeface="+mn-ea"/>
              </a:rPr>
              <a:t>C</a:t>
            </a:r>
            <a:r>
              <a:rPr lang="zh-CN" sz="1400">
                <a:latin typeface="微软雅黑" panose="020B0503020204020204" charset="-122"/>
                <a:ea typeface="微软雅黑" panose="020B0503020204020204" charset="-122"/>
                <a:cs typeface="微软雅黑" panose="020B0503020204020204" charset="-122"/>
                <a:sym typeface="+mn-ea"/>
              </a:rPr>
              <a:t>lick "link" in guiding gesture</a:t>
            </a:r>
            <a:endParaRPr 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sz="1400">
              <a:latin typeface="微软雅黑" panose="020B0503020204020204" charset="-122"/>
              <a:ea typeface="微软雅黑" panose="020B0503020204020204" charset="-122"/>
              <a:cs typeface="微软雅黑" panose="020B0503020204020204" charset="-122"/>
            </a:endParaRPr>
          </a:p>
        </p:txBody>
      </p:sp>
      <p:pic>
        <p:nvPicPr>
          <p:cNvPr id="38921" name="图片 4"/>
          <p:cNvPicPr>
            <a:picLocks noChangeAspect="1"/>
          </p:cNvPicPr>
          <p:nvPr/>
        </p:nvPicPr>
        <p:blipFill>
          <a:blip r:embed="rId2"/>
          <a:stretch>
            <a:fillRect/>
          </a:stretch>
        </p:blipFill>
        <p:spPr>
          <a:xfrm>
            <a:off x="1015365" y="4253865"/>
            <a:ext cx="3983990" cy="200279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39944" name="文本框 4"/>
          <p:cNvSpPr txBox="1"/>
          <p:nvPr/>
        </p:nvSpPr>
        <p:spPr>
          <a:xfrm>
            <a:off x="117475" y="628650"/>
            <a:ext cx="8415020" cy="9531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step8</a:t>
            </a:r>
            <a:r>
              <a:rPr lang="zh-CN" altLang="en-US" sz="1400">
                <a:latin typeface="微软雅黑" panose="020B0503020204020204" charset="-122"/>
                <a:ea typeface="微软雅黑" panose="020B0503020204020204" charset="-122"/>
                <a:cs typeface="微软雅黑" panose="020B0503020204020204" charset="-122"/>
              </a:rPr>
              <a:t> 手指静止，当按钮值</a:t>
            </a:r>
            <a:r>
              <a:rPr lang="en-US" altLang="zh-CN" sz="1400">
                <a:latin typeface="微软雅黑" panose="020B0503020204020204" charset="-122"/>
                <a:ea typeface="微软雅黑" panose="020B0503020204020204" charset="-122"/>
                <a:cs typeface="微软雅黑" panose="020B0503020204020204" charset="-122"/>
              </a:rPr>
              <a:t>“end”</a:t>
            </a:r>
            <a:r>
              <a:rPr lang="zh-CN" altLang="en-US" sz="1400">
                <a:latin typeface="微软雅黑" panose="020B0503020204020204" charset="-122"/>
                <a:ea typeface="微软雅黑" panose="020B0503020204020204" charset="-122"/>
                <a:cs typeface="微软雅黑" panose="020B0503020204020204" charset="-122"/>
              </a:rPr>
              <a:t>再次变成</a:t>
            </a:r>
            <a:r>
              <a:rPr lang="en-US" altLang="zh-CN" sz="1400">
                <a:latin typeface="微软雅黑" panose="020B0503020204020204" charset="-122"/>
                <a:ea typeface="微软雅黑" panose="020B0503020204020204" charset="-122"/>
                <a:cs typeface="微软雅黑" panose="020B0503020204020204" charset="-122"/>
              </a:rPr>
              <a:t>point1</a:t>
            </a:r>
            <a:r>
              <a:rPr lang="zh-CN" altLang="en-US" sz="1400">
                <a:latin typeface="微软雅黑" panose="020B0503020204020204" charset="-122"/>
                <a:ea typeface="微软雅黑" panose="020B0503020204020204" charset="-122"/>
                <a:cs typeface="微软雅黑" panose="020B0503020204020204" charset="-122"/>
              </a:rPr>
              <a:t>，表示点录取完成。</a:t>
            </a:r>
            <a:endParaRPr lang="zh-CN" altLang="en-US"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step8</a:t>
            </a:r>
            <a:r>
              <a:rPr lang="zh-CN" altLang="en-US" sz="1400">
                <a:latin typeface="微软雅黑" panose="020B0503020204020204" charset="-122"/>
                <a:ea typeface="微软雅黑" panose="020B0503020204020204" charset="-122"/>
                <a:cs typeface="微软雅黑" panose="020B0503020204020204" charset="-122"/>
                <a:sym typeface="+mn-ea"/>
              </a:rPr>
              <a:t> </a:t>
            </a:r>
            <a:r>
              <a:rPr lang="zh-CN" sz="1400">
                <a:latin typeface="微软雅黑" panose="020B0503020204020204" charset="-122"/>
                <a:ea typeface="微软雅黑" panose="020B0503020204020204" charset="-122"/>
                <a:cs typeface="微软雅黑" panose="020B0503020204020204" charset="-122"/>
                <a:sym typeface="+mn-ea"/>
              </a:rPr>
              <a:t>The finger is still. When the button value "end" changes to "point1" again, it means that the point acquisition is completed.</a:t>
            </a:r>
            <a:endParaRPr 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sz="140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735330" y="1497330"/>
            <a:ext cx="5081270" cy="4835525"/>
            <a:chOff x="1118" y="2290"/>
            <a:chExt cx="8002" cy="7615"/>
          </a:xfrm>
        </p:grpSpPr>
        <p:pic>
          <p:nvPicPr>
            <p:cNvPr id="39942" name="图片 1"/>
            <p:cNvPicPr>
              <a:picLocks noChangeAspect="1"/>
            </p:cNvPicPr>
            <p:nvPr/>
          </p:nvPicPr>
          <p:blipFill>
            <a:blip r:embed="rId1"/>
            <a:stretch>
              <a:fillRect/>
            </a:stretch>
          </p:blipFill>
          <p:spPr>
            <a:xfrm>
              <a:off x="1118" y="6165"/>
              <a:ext cx="8002" cy="3740"/>
            </a:xfrm>
            <a:prstGeom prst="rect">
              <a:avLst/>
            </a:prstGeom>
            <a:noFill/>
            <a:ln w="9525">
              <a:noFill/>
            </a:ln>
          </p:spPr>
        </p:pic>
        <p:pic>
          <p:nvPicPr>
            <p:cNvPr id="39943" name="图片 3"/>
            <p:cNvPicPr>
              <a:picLocks noChangeAspect="1"/>
            </p:cNvPicPr>
            <p:nvPr/>
          </p:nvPicPr>
          <p:blipFill>
            <a:blip r:embed="rId2"/>
            <a:stretch>
              <a:fillRect/>
            </a:stretch>
          </p:blipFill>
          <p:spPr>
            <a:xfrm>
              <a:off x="1118" y="2290"/>
              <a:ext cx="8002" cy="3380"/>
            </a:xfrm>
            <a:prstGeom prst="rect">
              <a:avLst/>
            </a:prstGeom>
            <a:noFill/>
            <a:ln w="9525">
              <a:noFill/>
            </a:ln>
          </p:spPr>
        </p:pic>
        <p:cxnSp>
          <p:nvCxnSpPr>
            <p:cNvPr id="3" name="直接箭头连接符 2"/>
            <p:cNvCxnSpPr/>
            <p:nvPr/>
          </p:nvCxnSpPr>
          <p:spPr>
            <a:xfrm>
              <a:off x="1418" y="2678"/>
              <a:ext cx="0" cy="36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40966" name="文本框 2"/>
          <p:cNvSpPr txBox="1"/>
          <p:nvPr/>
        </p:nvSpPr>
        <p:spPr>
          <a:xfrm>
            <a:off x="191135" y="752158"/>
            <a:ext cx="7454900" cy="7372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step9</a:t>
            </a:r>
            <a:r>
              <a:rPr lang="zh-CN" altLang="en-US" sz="1400">
                <a:latin typeface="微软雅黑" panose="020B0503020204020204" charset="-122"/>
                <a:ea typeface="微软雅黑" panose="020B0503020204020204" charset="-122"/>
                <a:cs typeface="微软雅黑" panose="020B0503020204020204" charset="-122"/>
              </a:rPr>
              <a:t>点击</a:t>
            </a:r>
            <a:r>
              <a:rPr lang="en-US" altLang="zh-CN" sz="1400">
                <a:latin typeface="微软雅黑" panose="020B0503020204020204" charset="-122"/>
                <a:ea typeface="微软雅黑" panose="020B0503020204020204" charset="-122"/>
                <a:cs typeface="微软雅黑" panose="020B0503020204020204" charset="-122"/>
              </a:rPr>
              <a:t>guiding gui </a:t>
            </a:r>
            <a:r>
              <a:rPr lang="zh-CN" altLang="en-US" sz="1400">
                <a:latin typeface="微软雅黑" panose="020B0503020204020204" charset="-122"/>
                <a:ea typeface="微软雅黑" panose="020B0503020204020204" charset="-122"/>
                <a:cs typeface="微软雅黑" panose="020B0503020204020204" charset="-122"/>
              </a:rPr>
              <a:t>的</a:t>
            </a:r>
            <a:r>
              <a:rPr lang="en-US" altLang="zh-CN" sz="1400">
                <a:latin typeface="微软雅黑" panose="020B0503020204020204" charset="-122"/>
                <a:ea typeface="微软雅黑" panose="020B0503020204020204" charset="-122"/>
                <a:cs typeface="微软雅黑" panose="020B0503020204020204" charset="-122"/>
              </a:rPr>
              <a:t>point2</a:t>
            </a:r>
            <a:r>
              <a:rPr lang="zh-CN" altLang="en-US" sz="1400">
                <a:latin typeface="微软雅黑" panose="020B0503020204020204" charset="-122"/>
                <a:ea typeface="微软雅黑" panose="020B0503020204020204" charset="-122"/>
                <a:cs typeface="微软雅黑" panose="020B0503020204020204" charset="-122"/>
              </a:rPr>
              <a:t>，重复</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step5-step8</a:t>
            </a:r>
            <a:r>
              <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point2</a:t>
            </a:r>
            <a:r>
              <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rPr>
              <a:t>录取）</a:t>
            </a:r>
            <a:endPar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step9 </a:t>
            </a:r>
            <a:r>
              <a:rPr lang="zh-CN" sz="1400">
                <a:latin typeface="微软雅黑" panose="020B0503020204020204" charset="-122"/>
                <a:ea typeface="微软雅黑" panose="020B0503020204020204" charset="-122"/>
                <a:cs typeface="微软雅黑" panose="020B0503020204020204" charset="-122"/>
                <a:sym typeface="+mn-ea"/>
              </a:rPr>
              <a:t>Click "point2" of guiding GUI and repeat step5-step8 (point2 admission)</a:t>
            </a:r>
            <a:endParaRPr 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40967" name="文本框 1"/>
          <p:cNvSpPr txBox="1"/>
          <p:nvPr/>
        </p:nvSpPr>
        <p:spPr>
          <a:xfrm>
            <a:off x="191135" y="1333500"/>
            <a:ext cx="7454900" cy="7372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step10 </a:t>
            </a:r>
            <a:r>
              <a:rPr lang="zh-CN" altLang="en-US" sz="1400">
                <a:latin typeface="微软雅黑" panose="020B0503020204020204" charset="-122"/>
                <a:ea typeface="微软雅黑" panose="020B0503020204020204" charset="-122"/>
                <a:cs typeface="微软雅黑" panose="020B0503020204020204" charset="-122"/>
              </a:rPr>
              <a:t>点击</a:t>
            </a:r>
            <a:r>
              <a:rPr lang="en-US" altLang="zh-CN" sz="1400">
                <a:latin typeface="微软雅黑" panose="020B0503020204020204" charset="-122"/>
                <a:ea typeface="微软雅黑" panose="020B0503020204020204" charset="-122"/>
                <a:cs typeface="微软雅黑" panose="020B0503020204020204" charset="-122"/>
              </a:rPr>
              <a:t>guiding gui </a:t>
            </a:r>
            <a:r>
              <a:rPr lang="zh-CN" altLang="en-US" sz="1400">
                <a:latin typeface="微软雅黑" panose="020B0503020204020204" charset="-122"/>
                <a:ea typeface="微软雅黑" panose="020B0503020204020204" charset="-122"/>
                <a:cs typeface="微软雅黑" panose="020B0503020204020204" charset="-122"/>
              </a:rPr>
              <a:t>的</a:t>
            </a:r>
            <a:r>
              <a:rPr lang="en-US" altLang="zh-CN" sz="1400">
                <a:latin typeface="微软雅黑" panose="020B0503020204020204" charset="-122"/>
                <a:ea typeface="微软雅黑" panose="020B0503020204020204" charset="-122"/>
                <a:cs typeface="微软雅黑" panose="020B0503020204020204" charset="-122"/>
              </a:rPr>
              <a:t>point3</a:t>
            </a:r>
            <a:r>
              <a:rPr lang="zh-CN" altLang="en-US" sz="1400">
                <a:latin typeface="微软雅黑" panose="020B0503020204020204" charset="-122"/>
                <a:ea typeface="微软雅黑" panose="020B0503020204020204" charset="-122"/>
                <a:cs typeface="微软雅黑" panose="020B0503020204020204" charset="-122"/>
              </a:rPr>
              <a:t>，重复</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step5-step8</a:t>
            </a:r>
            <a:r>
              <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point3</a:t>
            </a:r>
            <a:r>
              <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rPr>
              <a:t>录取）</a:t>
            </a:r>
            <a:endPar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step10 </a:t>
            </a:r>
            <a:r>
              <a:rPr lang="zh-CN" sz="1400">
                <a:latin typeface="微软雅黑" panose="020B0503020204020204" charset="-122"/>
                <a:ea typeface="微软雅黑" panose="020B0503020204020204" charset="-122"/>
                <a:cs typeface="微软雅黑" panose="020B0503020204020204" charset="-122"/>
                <a:sym typeface="+mn-ea"/>
              </a:rPr>
              <a:t>Click "point</a:t>
            </a:r>
            <a:r>
              <a:rPr lang="en-US" altLang="zh-CN" sz="1400">
                <a:latin typeface="微软雅黑" panose="020B0503020204020204" charset="-122"/>
                <a:ea typeface="微软雅黑" panose="020B0503020204020204" charset="-122"/>
                <a:cs typeface="微软雅黑" panose="020B0503020204020204" charset="-122"/>
                <a:sym typeface="+mn-ea"/>
              </a:rPr>
              <a:t>3</a:t>
            </a:r>
            <a:r>
              <a:rPr lang="zh-CN" sz="1400">
                <a:latin typeface="微软雅黑" panose="020B0503020204020204" charset="-122"/>
                <a:ea typeface="微软雅黑" panose="020B0503020204020204" charset="-122"/>
                <a:cs typeface="微软雅黑" panose="020B0503020204020204" charset="-122"/>
                <a:sym typeface="+mn-ea"/>
              </a:rPr>
              <a:t>" of guiding GUI and repeat step5-step8 (point</a:t>
            </a:r>
            <a:r>
              <a:rPr lang="en-US" altLang="zh-CN" sz="1400">
                <a:latin typeface="微软雅黑" panose="020B0503020204020204" charset="-122"/>
                <a:ea typeface="微软雅黑" panose="020B0503020204020204" charset="-122"/>
                <a:cs typeface="微软雅黑" panose="020B0503020204020204" charset="-122"/>
                <a:sym typeface="+mn-ea"/>
              </a:rPr>
              <a:t>3</a:t>
            </a:r>
            <a:r>
              <a:rPr lang="zh-CN" sz="1400">
                <a:latin typeface="微软雅黑" panose="020B0503020204020204" charset="-122"/>
                <a:ea typeface="微软雅黑" panose="020B0503020204020204" charset="-122"/>
                <a:cs typeface="微软雅黑" panose="020B0503020204020204" charset="-122"/>
                <a:sym typeface="+mn-ea"/>
              </a:rPr>
              <a:t> admission)</a:t>
            </a:r>
            <a:endPar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marL="285750" indent="-285750">
              <a:buFont typeface="Arial" panose="020B0604020202020204" pitchFamily="34" charset="0"/>
              <a:buChar char="•"/>
            </a:pPr>
            <a:endPar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40968" name="文本框 3"/>
          <p:cNvSpPr txBox="1"/>
          <p:nvPr/>
        </p:nvSpPr>
        <p:spPr>
          <a:xfrm>
            <a:off x="191135" y="1975485"/>
            <a:ext cx="7454900" cy="7372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step11 </a:t>
            </a:r>
            <a:r>
              <a:rPr lang="zh-CN" altLang="en-US" sz="1400">
                <a:latin typeface="微软雅黑" panose="020B0503020204020204" charset="-122"/>
                <a:ea typeface="微软雅黑" panose="020B0503020204020204" charset="-122"/>
                <a:cs typeface="微软雅黑" panose="020B0503020204020204" charset="-122"/>
              </a:rPr>
              <a:t>点击</a:t>
            </a:r>
            <a:r>
              <a:rPr lang="en-US" altLang="zh-CN" sz="1400">
                <a:latin typeface="微软雅黑" panose="020B0503020204020204" charset="-122"/>
                <a:ea typeface="微软雅黑" panose="020B0503020204020204" charset="-122"/>
                <a:cs typeface="微软雅黑" panose="020B0503020204020204" charset="-122"/>
              </a:rPr>
              <a:t>guiding gui </a:t>
            </a:r>
            <a:r>
              <a:rPr lang="zh-CN" altLang="en-US" sz="1400">
                <a:latin typeface="微软雅黑" panose="020B0503020204020204" charset="-122"/>
                <a:ea typeface="微软雅黑" panose="020B0503020204020204" charset="-122"/>
                <a:cs typeface="微软雅黑" panose="020B0503020204020204" charset="-122"/>
              </a:rPr>
              <a:t>的</a:t>
            </a:r>
            <a:r>
              <a:rPr lang="en-US" altLang="zh-CN" sz="1400">
                <a:latin typeface="微软雅黑" panose="020B0503020204020204" charset="-122"/>
                <a:ea typeface="微软雅黑" panose="020B0503020204020204" charset="-122"/>
                <a:cs typeface="微软雅黑" panose="020B0503020204020204" charset="-122"/>
              </a:rPr>
              <a:t>point4</a:t>
            </a:r>
            <a:r>
              <a:rPr lang="zh-CN" altLang="en-US" sz="1400">
                <a:latin typeface="微软雅黑" panose="020B0503020204020204" charset="-122"/>
                <a:ea typeface="微软雅黑" panose="020B0503020204020204" charset="-122"/>
                <a:cs typeface="微软雅黑" panose="020B0503020204020204" charset="-122"/>
              </a:rPr>
              <a:t>，重复</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step5-step8</a:t>
            </a:r>
            <a:r>
              <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rPr>
              <a:t>（</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point4</a:t>
            </a:r>
            <a:r>
              <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rPr>
              <a:t>录取）</a:t>
            </a:r>
            <a:endPar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step11 </a:t>
            </a:r>
            <a:r>
              <a:rPr 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Click "point</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4</a:t>
            </a:r>
            <a:r>
              <a:rPr 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 of guiding GUI and repeat step5-step8 (point</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4</a:t>
            </a:r>
            <a:r>
              <a:rPr 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 admission)</a:t>
            </a:r>
            <a:endPar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marL="285750" indent="-285750">
              <a:buFont typeface="Arial" panose="020B0604020202020204" pitchFamily="34" charset="0"/>
              <a:buChar char="•"/>
            </a:pPr>
            <a:endPar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grpSp>
        <p:nvGrpSpPr>
          <p:cNvPr id="2" name="组合 1"/>
          <p:cNvGrpSpPr/>
          <p:nvPr/>
        </p:nvGrpSpPr>
        <p:grpSpPr>
          <a:xfrm>
            <a:off x="1781175" y="3553460"/>
            <a:ext cx="3559810" cy="2346325"/>
            <a:chOff x="1748" y="4933"/>
            <a:chExt cx="7296" cy="4574"/>
          </a:xfrm>
        </p:grpSpPr>
        <p:pic>
          <p:nvPicPr>
            <p:cNvPr id="40969" name="图片 4"/>
            <p:cNvPicPr>
              <a:picLocks noChangeAspect="1"/>
            </p:cNvPicPr>
            <p:nvPr/>
          </p:nvPicPr>
          <p:blipFill>
            <a:blip r:embed="rId1"/>
            <a:stretch>
              <a:fillRect/>
            </a:stretch>
          </p:blipFill>
          <p:spPr>
            <a:xfrm>
              <a:off x="1748" y="4933"/>
              <a:ext cx="7297" cy="4575"/>
            </a:xfrm>
            <a:prstGeom prst="rect">
              <a:avLst/>
            </a:prstGeom>
            <a:noFill/>
            <a:ln w="9525">
              <a:noFill/>
            </a:ln>
          </p:spPr>
        </p:pic>
        <p:cxnSp>
          <p:nvCxnSpPr>
            <p:cNvPr id="3" name="直接箭头连接符 2"/>
            <p:cNvCxnSpPr/>
            <p:nvPr/>
          </p:nvCxnSpPr>
          <p:spPr>
            <a:xfrm flipH="1" flipV="1">
              <a:off x="2523" y="5528"/>
              <a:ext cx="433" cy="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7880" y="5513"/>
              <a:ext cx="455" cy="3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2325" y="8520"/>
              <a:ext cx="415" cy="5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7960" y="8633"/>
              <a:ext cx="375" cy="3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0970" name="文本框 5"/>
          <p:cNvSpPr txBox="1"/>
          <p:nvPr/>
        </p:nvSpPr>
        <p:spPr>
          <a:xfrm>
            <a:off x="227330" y="2661285"/>
            <a:ext cx="8688705" cy="737235"/>
          </a:xfrm>
          <a:prstGeom prst="rect">
            <a:avLst/>
          </a:prstGeom>
          <a:noFill/>
          <a:ln w="9525">
            <a:noFill/>
          </a:ln>
        </p:spPr>
        <p:txBody>
          <a:bodyPr wrap="square" anchor="t">
            <a:spAutoFit/>
          </a:bodyPr>
          <a:p>
            <a:r>
              <a:rPr lang="en-US" altLang="zh-CN" sz="1400" b="1">
                <a:latin typeface="微软雅黑" panose="020B0503020204020204" charset="-122"/>
                <a:ea typeface="微软雅黑" panose="020B0503020204020204" charset="-122"/>
                <a:cs typeface="微软雅黑" panose="020B0503020204020204" charset="-122"/>
              </a:rPr>
              <a:t>4</a:t>
            </a:r>
            <a:r>
              <a:rPr lang="zh-CN" altLang="en-US" sz="1400" b="1">
                <a:latin typeface="微软雅黑" panose="020B0503020204020204" charset="-122"/>
                <a:ea typeface="微软雅黑" panose="020B0503020204020204" charset="-122"/>
                <a:cs typeface="微软雅黑" panose="020B0503020204020204" charset="-122"/>
              </a:rPr>
              <a:t>点录取完后，在对应文本框显示</a:t>
            </a:r>
            <a:endParaRPr lang="zh-CN" altLang="en-US" sz="1400" b="1">
              <a:latin typeface="微软雅黑" panose="020B0503020204020204" charset="-122"/>
              <a:ea typeface="微软雅黑" panose="020B0503020204020204" charset="-122"/>
              <a:cs typeface="微软雅黑" panose="020B0503020204020204" charset="-122"/>
            </a:endParaRPr>
          </a:p>
          <a:p>
            <a:r>
              <a:rPr lang="zh-CN" sz="1400" b="1">
                <a:latin typeface="微软雅黑" panose="020B0503020204020204" charset="-122"/>
                <a:ea typeface="微软雅黑" panose="020B0503020204020204" charset="-122"/>
                <a:cs typeface="微软雅黑" panose="020B0503020204020204" charset="-122"/>
                <a:sym typeface="+mn-ea"/>
              </a:rPr>
              <a:t>After 4 coordinate points are recorded, they will be displayed in the corresponding text box</a:t>
            </a:r>
            <a:endParaRPr lang="zh-CN" sz="1400" b="1">
              <a:latin typeface="微软雅黑" panose="020B0503020204020204" charset="-122"/>
              <a:ea typeface="微软雅黑" panose="020B0503020204020204" charset="-122"/>
              <a:cs typeface="微软雅黑" panose="020B0503020204020204" charset="-122"/>
            </a:endParaRPr>
          </a:p>
          <a:p>
            <a:endParaRPr lang="en-US" altLang="zh-CN" sz="1400"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41990" name="文本框 2"/>
          <p:cNvSpPr txBox="1"/>
          <p:nvPr/>
        </p:nvSpPr>
        <p:spPr>
          <a:xfrm>
            <a:off x="234315" y="735330"/>
            <a:ext cx="7453313" cy="7372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rPr>
              <a:t>step12 </a:t>
            </a:r>
            <a:r>
              <a:rPr lang="zh-CN" altLang="en-US" sz="1400">
                <a:latin typeface="微软雅黑" panose="020B0503020204020204" charset="-122"/>
                <a:ea typeface="微软雅黑" panose="020B0503020204020204" charset="-122"/>
                <a:cs typeface="微软雅黑" panose="020B0503020204020204" charset="-122"/>
              </a:rPr>
              <a:t>点击</a:t>
            </a:r>
            <a:r>
              <a:rPr lang="en-US" altLang="zh-CN" sz="1400">
                <a:latin typeface="微软雅黑" panose="020B0503020204020204" charset="-122"/>
                <a:ea typeface="微软雅黑" panose="020B0503020204020204" charset="-122"/>
                <a:cs typeface="微软雅黑" panose="020B0503020204020204" charset="-122"/>
              </a:rPr>
              <a:t>guiding gui </a:t>
            </a:r>
            <a:r>
              <a:rPr lang="zh-CN" altLang="en-US" sz="1400">
                <a:latin typeface="微软雅黑" panose="020B0503020204020204" charset="-122"/>
                <a:ea typeface="微软雅黑" panose="020B0503020204020204" charset="-122"/>
                <a:cs typeface="微软雅黑" panose="020B0503020204020204" charset="-122"/>
              </a:rPr>
              <a:t>的</a:t>
            </a:r>
            <a:r>
              <a:rPr lang="en-US" altLang="zh-CN" sz="1400">
                <a:latin typeface="微软雅黑" panose="020B0503020204020204" charset="-122"/>
                <a:ea typeface="微软雅黑" panose="020B0503020204020204" charset="-122"/>
                <a:cs typeface="微软雅黑" panose="020B0503020204020204" charset="-122"/>
              </a:rPr>
              <a:t>calculate</a:t>
            </a:r>
            <a:endParaRPr lang="en-US" alt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step12 </a:t>
            </a:r>
            <a:r>
              <a:rPr lang="zh-CN" sz="1400">
                <a:latin typeface="微软雅黑" panose="020B0503020204020204" charset="-122"/>
                <a:ea typeface="微软雅黑" panose="020B0503020204020204" charset="-122"/>
                <a:cs typeface="微软雅黑" panose="020B0503020204020204" charset="-122"/>
                <a:sym typeface="+mn-ea"/>
              </a:rPr>
              <a:t>Click "calculate" in guiding GUI</a:t>
            </a:r>
            <a:endParaRPr lang="zh-CN" sz="140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sz="140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1464310" y="1998345"/>
            <a:ext cx="5365750" cy="2860040"/>
            <a:chOff x="1750" y="2520"/>
            <a:chExt cx="8450" cy="4504"/>
          </a:xfrm>
        </p:grpSpPr>
        <p:pic>
          <p:nvPicPr>
            <p:cNvPr id="41991" name="图片 1"/>
            <p:cNvPicPr>
              <a:picLocks noChangeAspect="1"/>
            </p:cNvPicPr>
            <p:nvPr/>
          </p:nvPicPr>
          <p:blipFill>
            <a:blip r:embed="rId1"/>
            <a:stretch>
              <a:fillRect/>
            </a:stretch>
          </p:blipFill>
          <p:spPr>
            <a:xfrm>
              <a:off x="1750" y="2520"/>
              <a:ext cx="8450" cy="4505"/>
            </a:xfrm>
            <a:prstGeom prst="rect">
              <a:avLst/>
            </a:prstGeom>
            <a:noFill/>
            <a:ln w="9525">
              <a:noFill/>
            </a:ln>
          </p:spPr>
        </p:pic>
        <p:sp>
          <p:nvSpPr>
            <p:cNvPr id="3" name="矩形 2"/>
            <p:cNvSpPr/>
            <p:nvPr/>
          </p:nvSpPr>
          <p:spPr>
            <a:xfrm>
              <a:off x="5840" y="4988"/>
              <a:ext cx="680" cy="228"/>
            </a:xfrm>
            <a:prstGeom prst="rect">
              <a:avLst/>
            </a:prstGeom>
            <a:solidFill>
              <a:schemeClr val="accent3">
                <a:alpha val="0"/>
              </a:schemeClr>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endParaRPr lang="zh-CN" altLang="en-US" strike="noStrike" noProof="1"/>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81623" y="585470"/>
            <a:ext cx="7453313" cy="1383665"/>
          </a:xfrm>
          <a:prstGeom prst="rect">
            <a:avLst/>
          </a:prstGeom>
          <a:noFill/>
        </p:spPr>
        <p:txBody>
          <a:bodyPr wrap="square" rtlCol="0">
            <a:spAutoFit/>
          </a:bodyPr>
          <a:p>
            <a:pPr marL="285750" indent="-285750">
              <a:buFont typeface="Arial" panose="020B0604020202020204" pitchFamily="34" charset="0"/>
              <a:buChar char="•"/>
            </a:pPr>
            <a:r>
              <a:rPr lang="en-US" sz="1400" noProof="1">
                <a:latin typeface="微软雅黑" panose="020B0503020204020204" charset="-122"/>
                <a:ea typeface="微软雅黑" panose="020B0503020204020204" charset="-122"/>
                <a:cs typeface="微软雅黑" panose="020B0503020204020204" charset="-122"/>
              </a:rPr>
              <a:t>step13</a:t>
            </a:r>
            <a:r>
              <a:rPr lang="zh-CN" altLang="en-US" sz="1400" noProof="1">
                <a:latin typeface="微软雅黑" panose="020B0503020204020204" charset="-122"/>
                <a:ea typeface="微软雅黑" panose="020B0503020204020204" charset="-122"/>
                <a:cs typeface="微软雅黑" panose="020B0503020204020204" charset="-122"/>
              </a:rPr>
              <a:t>可点击</a:t>
            </a:r>
            <a:r>
              <a:rPr lang="en-US" altLang="zh-CN" sz="1400" noProof="1">
                <a:latin typeface="微软雅黑" panose="020B0503020204020204" charset="-122"/>
                <a:ea typeface="微软雅黑" panose="020B0503020204020204" charset="-122"/>
                <a:cs typeface="微软雅黑" panose="020B0503020204020204" charset="-122"/>
              </a:rPr>
              <a:t>guiding gui </a:t>
            </a:r>
            <a:r>
              <a:rPr lang="zh-CN" altLang="en-US" sz="1400" noProof="1">
                <a:latin typeface="微软雅黑" panose="020B0503020204020204" charset="-122"/>
                <a:ea typeface="微软雅黑" panose="020B0503020204020204" charset="-122"/>
                <a:cs typeface="微软雅黑" panose="020B0503020204020204" charset="-122"/>
              </a:rPr>
              <a:t>的</a:t>
            </a:r>
            <a:r>
              <a:rPr lang="en-US" altLang="zh-CN" sz="1400" noProof="1">
                <a:latin typeface="微软雅黑" panose="020B0503020204020204" charset="-122"/>
                <a:ea typeface="微软雅黑" panose="020B0503020204020204" charset="-122"/>
                <a:cs typeface="微软雅黑" panose="020B0503020204020204" charset="-122"/>
              </a:rPr>
              <a:t>return</a:t>
            </a:r>
            <a:r>
              <a:rPr lang="zh-CN" altLang="en-US" sz="1400" noProof="1">
                <a:latin typeface="微软雅黑" panose="020B0503020204020204" charset="-122"/>
                <a:ea typeface="微软雅黑" panose="020B0503020204020204" charset="-122"/>
                <a:cs typeface="微软雅黑" panose="020B0503020204020204" charset="-122"/>
              </a:rPr>
              <a:t>测试</a:t>
            </a:r>
            <a:r>
              <a:rPr lang="en-US" altLang="zh-CN" sz="1400" noProof="1">
                <a:latin typeface="微软雅黑" panose="020B0503020204020204" charset="-122"/>
                <a:ea typeface="微软雅黑" panose="020B0503020204020204" charset="-122"/>
                <a:cs typeface="微软雅黑" panose="020B0503020204020204" charset="-122"/>
              </a:rPr>
              <a:t>RT</a:t>
            </a:r>
            <a:r>
              <a:rPr lang="zh-CN" altLang="en-US" sz="1400" noProof="1">
                <a:latin typeface="微软雅黑" panose="020B0503020204020204" charset="-122"/>
                <a:ea typeface="微软雅黑" panose="020B0503020204020204" charset="-122"/>
                <a:cs typeface="微软雅黑" panose="020B0503020204020204" charset="-122"/>
              </a:rPr>
              <a:t>求解的结果。</a:t>
            </a:r>
            <a:endParaRPr lang="zh-CN" altLang="en-US" sz="1400" noProof="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sz="1400">
                <a:latin typeface="微软雅黑" panose="020B0503020204020204" charset="-122"/>
                <a:ea typeface="微软雅黑" panose="020B0503020204020204" charset="-122"/>
                <a:cs typeface="微软雅黑" panose="020B0503020204020204" charset="-122"/>
                <a:sym typeface="+mn-ea"/>
              </a:rPr>
              <a:t>step13</a:t>
            </a:r>
            <a:r>
              <a:rPr sz="1400">
                <a:latin typeface="微软雅黑" panose="020B0503020204020204" charset="-122"/>
                <a:ea typeface="微软雅黑" panose="020B0503020204020204" charset="-122"/>
                <a:cs typeface="微软雅黑" panose="020B0503020204020204" charset="-122"/>
                <a:sym typeface="+mn-ea"/>
              </a:rPr>
              <a:t>Click "return" in guiding GUI to test the result of RT solution.</a:t>
            </a:r>
            <a:endParaRPr sz="1400"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endParaRPr sz="1400">
              <a:latin typeface="微软雅黑" panose="020B0503020204020204" charset="-122"/>
              <a:ea typeface="微软雅黑" panose="020B0503020204020204" charset="-122"/>
              <a:cs typeface="微软雅黑" panose="020B0503020204020204" charset="-122"/>
              <a:sym typeface="+mn-ea"/>
            </a:endParaRPr>
          </a:p>
          <a:p>
            <a:pPr>
              <a:buFont typeface="Arial" panose="020B0604020202020204" pitchFamily="34" charset="0"/>
            </a:pPr>
            <a:r>
              <a:rPr lang="zh-CN" altLang="en-US" sz="1400" b="1" noProof="1">
                <a:latin typeface="微软雅黑" panose="020B0503020204020204" charset="-122"/>
                <a:ea typeface="微软雅黑" panose="020B0503020204020204" charset="-122"/>
                <a:cs typeface="微软雅黑" panose="020B0503020204020204" charset="-122"/>
              </a:rPr>
              <a:t>    求得</a:t>
            </a:r>
            <a:r>
              <a:rPr lang="en-US" altLang="zh-CN" sz="1400" b="1" noProof="1">
                <a:latin typeface="微软雅黑" panose="020B0503020204020204" charset="-122"/>
                <a:ea typeface="微软雅黑" panose="020B0503020204020204" charset="-122"/>
                <a:cs typeface="微软雅黑" panose="020B0503020204020204" charset="-122"/>
              </a:rPr>
              <a:t>RT</a:t>
            </a:r>
            <a:r>
              <a:rPr lang="zh-CN" altLang="en-US" sz="1400" b="1" noProof="1">
                <a:latin typeface="微软雅黑" panose="020B0503020204020204" charset="-122"/>
                <a:ea typeface="微软雅黑" panose="020B0503020204020204" charset="-122"/>
                <a:cs typeface="微软雅黑" panose="020B0503020204020204" charset="-122"/>
              </a:rPr>
              <a:t>保存在</a:t>
            </a:r>
            <a:r>
              <a:rPr lang="en-US" altLang="zh-CN" sz="1400" b="1" noProof="1">
                <a:latin typeface="微软雅黑" panose="020B0503020204020204" charset="-122"/>
                <a:ea typeface="微软雅黑" panose="020B0503020204020204" charset="-122"/>
                <a:cs typeface="微软雅黑" panose="020B0503020204020204" charset="-122"/>
              </a:rPr>
              <a:t>config</a:t>
            </a:r>
            <a:r>
              <a:rPr lang="zh-CN" altLang="en-US" sz="1400" b="1" noProof="1">
                <a:latin typeface="微软雅黑" panose="020B0503020204020204" charset="-122"/>
                <a:ea typeface="微软雅黑" panose="020B0503020204020204" charset="-122"/>
                <a:cs typeface="微软雅黑" panose="020B0503020204020204" charset="-122"/>
              </a:rPr>
              <a:t>文件中</a:t>
            </a:r>
            <a:endParaRPr lang="zh-CN" altLang="en-US" sz="1400" b="1"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sz="1400" b="1">
                <a:latin typeface="微软雅黑" panose="020B0503020204020204" charset="-122"/>
                <a:ea typeface="微软雅黑" panose="020B0503020204020204" charset="-122"/>
                <a:cs typeface="微软雅黑" panose="020B0503020204020204" charset="-122"/>
                <a:sym typeface="+mn-ea"/>
              </a:rPr>
              <a:t>   Get RT and save it in the config file</a:t>
            </a:r>
            <a:r>
              <a:rPr lang="en-US" sz="1400" b="1">
                <a:latin typeface="微软雅黑" panose="020B0503020204020204" charset="-122"/>
                <a:ea typeface="微软雅黑" panose="020B0503020204020204" charset="-122"/>
                <a:cs typeface="微软雅黑" panose="020B0503020204020204" charset="-122"/>
                <a:sym typeface="+mn-ea"/>
              </a:rPr>
              <a:t>.</a:t>
            </a:r>
            <a:endParaRPr lang="en-US" sz="1400" b="1"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endParaRPr lang="zh-CN" altLang="en-US" sz="1400" b="1" noProof="1">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2136775" y="2030095"/>
            <a:ext cx="3384550" cy="3690620"/>
            <a:chOff x="1190" y="3358"/>
            <a:chExt cx="5330" cy="5812"/>
          </a:xfrm>
        </p:grpSpPr>
        <p:pic>
          <p:nvPicPr>
            <p:cNvPr id="43015" name="图片 1"/>
            <p:cNvPicPr>
              <a:picLocks noChangeAspect="1"/>
            </p:cNvPicPr>
            <p:nvPr/>
          </p:nvPicPr>
          <p:blipFill>
            <a:blip r:embed="rId1"/>
            <a:stretch>
              <a:fillRect/>
            </a:stretch>
          </p:blipFill>
          <p:spPr>
            <a:xfrm>
              <a:off x="1290" y="3358"/>
              <a:ext cx="5230" cy="5813"/>
            </a:xfrm>
            <a:prstGeom prst="rect">
              <a:avLst/>
            </a:prstGeom>
            <a:noFill/>
            <a:ln w="9525">
              <a:noFill/>
            </a:ln>
          </p:spPr>
        </p:pic>
        <p:sp>
          <p:nvSpPr>
            <p:cNvPr id="3" name="矩形 2"/>
            <p:cNvSpPr/>
            <p:nvPr/>
          </p:nvSpPr>
          <p:spPr>
            <a:xfrm>
              <a:off x="1190" y="3358"/>
              <a:ext cx="1700" cy="2723"/>
            </a:xfrm>
            <a:prstGeom prst="rect">
              <a:avLst/>
            </a:prstGeom>
            <a:solidFill>
              <a:schemeClr val="accent3">
                <a:alpha val="0"/>
              </a:schemeClr>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endParaRPr lang="zh-CN" altLang="en-US" strike="noStrike" noProof="1"/>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44040" name="文本框 6"/>
          <p:cNvSpPr txBox="1"/>
          <p:nvPr/>
        </p:nvSpPr>
        <p:spPr>
          <a:xfrm>
            <a:off x="224790" y="735330"/>
            <a:ext cx="8513445" cy="1076325"/>
          </a:xfrm>
          <a:prstGeom prst="rect">
            <a:avLst/>
          </a:prstGeom>
          <a:noFill/>
          <a:ln w="9525">
            <a:noFill/>
          </a:ln>
        </p:spPr>
        <p:txBody>
          <a:bodyPr wrap="square" anchor="t">
            <a:spAutoFit/>
          </a:bodyPr>
          <a:p>
            <a:r>
              <a:rPr lang="en-US" altLang="zh-CN" sz="1600" b="1">
                <a:solidFill>
                  <a:schemeClr val="tx1"/>
                </a:solidFill>
                <a:latin typeface="Arial" panose="020B0604020202020204" pitchFamily="34" charset="0"/>
                <a:ea typeface="宋体" panose="02010600030101010101" pitchFamily="2" charset="-122"/>
              </a:rPr>
              <a:t>config</a:t>
            </a:r>
            <a:r>
              <a:rPr lang="zh-CN" altLang="en-US" sz="1600" b="1">
                <a:solidFill>
                  <a:schemeClr val="tx1"/>
                </a:solidFill>
                <a:latin typeface="Arial" panose="020B0604020202020204" pitchFamily="34" charset="0"/>
                <a:ea typeface="宋体" panose="02010600030101010101" pitchFamily="2" charset="-122"/>
              </a:rPr>
              <a:t>文件文件中求得</a:t>
            </a:r>
            <a:r>
              <a:rPr lang="en-US" altLang="zh-CN" sz="1600" b="1">
                <a:solidFill>
                  <a:schemeClr val="tx1"/>
                </a:solidFill>
                <a:latin typeface="Arial" panose="020B0604020202020204" pitchFamily="34" charset="0"/>
                <a:ea typeface="宋体" panose="02010600030101010101" pitchFamily="2" charset="-122"/>
              </a:rPr>
              <a:t>RT</a:t>
            </a:r>
            <a:r>
              <a:rPr lang="zh-CN" altLang="en-US" sz="1600" b="1">
                <a:solidFill>
                  <a:schemeClr val="tx1"/>
                </a:solidFill>
                <a:latin typeface="Arial" panose="020B0604020202020204" pitchFamily="34" charset="0"/>
                <a:ea typeface="宋体" panose="02010600030101010101" pitchFamily="2" charset="-122"/>
              </a:rPr>
              <a:t>通过程序转换得到公式可用的</a:t>
            </a:r>
            <a:r>
              <a:rPr lang="en-US" altLang="zh-CN" sz="1600" b="1">
                <a:solidFill>
                  <a:schemeClr val="tx1"/>
                </a:solidFill>
                <a:latin typeface="Arial" panose="020B0604020202020204" pitchFamily="34" charset="0"/>
                <a:ea typeface="宋体" panose="02010600030101010101" pitchFamily="2" charset="-122"/>
              </a:rPr>
              <a:t>RT</a:t>
            </a:r>
            <a:endParaRPr lang="en-US" altLang="zh-CN" sz="1600" b="1">
              <a:solidFill>
                <a:schemeClr val="tx1"/>
              </a:solidFill>
              <a:latin typeface="Arial" panose="020B0604020202020204" pitchFamily="34" charset="0"/>
              <a:ea typeface="宋体" panose="02010600030101010101" pitchFamily="2" charset="-122"/>
            </a:endParaRPr>
          </a:p>
          <a:p>
            <a:r>
              <a:rPr lang="zh-CN" sz="1600" b="1">
                <a:solidFill>
                  <a:schemeClr val="tx1"/>
                </a:solidFill>
                <a:sym typeface="+mn-ea"/>
              </a:rPr>
              <a:t>The RT can be </a:t>
            </a:r>
            <a:r>
              <a:rPr lang="zh-CN" sz="1600" b="1">
                <a:solidFill>
                  <a:schemeClr val="tx1"/>
                </a:solidFill>
                <a:latin typeface="微软雅黑" panose="020B0503020204020204" charset="-122"/>
                <a:ea typeface="微软雅黑" panose="020B0503020204020204" charset="-122"/>
                <a:sym typeface="+mn-ea"/>
              </a:rPr>
              <a:t>obtained </a:t>
            </a:r>
            <a:r>
              <a:rPr lang="zh-CN" sz="1600" b="1">
                <a:solidFill>
                  <a:schemeClr val="tx1"/>
                </a:solidFill>
                <a:sym typeface="+mn-ea"/>
              </a:rPr>
              <a:t>from </a:t>
            </a:r>
            <a:r>
              <a:rPr lang="zh-CN" sz="1600" b="1">
                <a:solidFill>
                  <a:schemeClr val="tx1"/>
                </a:solidFill>
                <a:effectLst>
                  <a:outerShdw blurRad="38100" dist="19050" dir="2700000" algn="tl" rotWithShape="0">
                    <a:schemeClr val="dk1">
                      <a:alpha val="40000"/>
                    </a:schemeClr>
                  </a:outerShdw>
                </a:effectLst>
                <a:sym typeface="+mn-ea"/>
              </a:rPr>
              <a:t>the </a:t>
            </a:r>
            <a:r>
              <a:rPr lang="zh-CN" sz="1600" b="1">
                <a:solidFill>
                  <a:schemeClr val="tx1"/>
                </a:solidFill>
                <a:sym typeface="+mn-ea"/>
              </a:rPr>
              <a:t>config file, and the RT that can be used by formula can be obtained by program transformation</a:t>
            </a:r>
            <a:endParaRPr lang="zh-CN" sz="1600" b="1">
              <a:solidFill>
                <a:schemeClr val="tx1"/>
              </a:solidFill>
              <a:latin typeface="Arial" panose="020B0604020202020204" pitchFamily="34" charset="0"/>
              <a:ea typeface="宋体" panose="02010600030101010101" pitchFamily="2" charset="-122"/>
            </a:endParaRPr>
          </a:p>
          <a:p>
            <a:endParaRPr lang="zh-CN" altLang="zh-CN" sz="1600" b="1">
              <a:solidFill>
                <a:schemeClr val="tx1"/>
              </a:solidFill>
              <a:latin typeface="Arial" panose="020B0604020202020204" pitchFamily="34" charset="0"/>
              <a:ea typeface="宋体" panose="02010600030101010101" pitchFamily="2" charset="-122"/>
            </a:endParaRPr>
          </a:p>
        </p:txBody>
      </p:sp>
      <p:grpSp>
        <p:nvGrpSpPr>
          <p:cNvPr id="2" name="组合 1"/>
          <p:cNvGrpSpPr/>
          <p:nvPr/>
        </p:nvGrpSpPr>
        <p:grpSpPr>
          <a:xfrm>
            <a:off x="692785" y="1846580"/>
            <a:ext cx="4067175" cy="3213735"/>
            <a:chOff x="860" y="1920"/>
            <a:chExt cx="6365" cy="4548"/>
          </a:xfrm>
        </p:grpSpPr>
        <p:pic>
          <p:nvPicPr>
            <p:cNvPr id="44039" name="图片 3"/>
            <p:cNvPicPr>
              <a:picLocks noChangeAspect="1"/>
            </p:cNvPicPr>
            <p:nvPr/>
          </p:nvPicPr>
          <p:blipFill>
            <a:blip r:embed="rId1"/>
            <a:stretch>
              <a:fillRect/>
            </a:stretch>
          </p:blipFill>
          <p:spPr>
            <a:xfrm>
              <a:off x="860" y="1920"/>
              <a:ext cx="1980" cy="4548"/>
            </a:xfrm>
            <a:prstGeom prst="rect">
              <a:avLst/>
            </a:prstGeom>
            <a:noFill/>
            <a:ln w="9525">
              <a:noFill/>
            </a:ln>
          </p:spPr>
        </p:pic>
        <p:cxnSp>
          <p:nvCxnSpPr>
            <p:cNvPr id="3" name="直接箭头连接符 2"/>
            <p:cNvCxnSpPr/>
            <p:nvPr/>
          </p:nvCxnSpPr>
          <p:spPr>
            <a:xfrm>
              <a:off x="2895" y="4195"/>
              <a:ext cx="4330" cy="3"/>
            </a:xfrm>
            <a:prstGeom prst="straightConnector1">
              <a:avLst/>
            </a:prstGeom>
            <a:ln>
              <a:tailEnd type="arrow" w="med" len="med"/>
            </a:ln>
          </p:spPr>
          <p:style>
            <a:lnRef idx="2">
              <a:schemeClr val="accent2"/>
            </a:lnRef>
            <a:fillRef idx="0">
              <a:schemeClr val="accent2"/>
            </a:fillRef>
            <a:effectRef idx="1">
              <a:schemeClr val="accent2"/>
            </a:effectRef>
            <a:fontRef idx="minor">
              <a:schemeClr val="tx1"/>
            </a:fontRef>
          </p:style>
        </p:cxnSp>
        <p:sp>
          <p:nvSpPr>
            <p:cNvPr id="44042" name="文本框 9"/>
            <p:cNvSpPr txBox="1"/>
            <p:nvPr/>
          </p:nvSpPr>
          <p:spPr>
            <a:xfrm>
              <a:off x="3008" y="4530"/>
              <a:ext cx="4102" cy="434"/>
            </a:xfrm>
            <a:prstGeom prst="rect">
              <a:avLst/>
            </a:prstGeom>
            <a:noFill/>
            <a:ln w="9525">
              <a:noFill/>
            </a:ln>
          </p:spPr>
          <p:txBody>
            <a:bodyPr wrap="square" anchor="t">
              <a:spAutoFit/>
            </a:bodyPr>
            <a:p>
              <a:r>
                <a:rPr lang="zh-CN" altLang="en-US" sz="1400">
                  <a:latin typeface="Arial" panose="020B0604020202020204" pitchFamily="34" charset="0"/>
                  <a:ea typeface="宋体" panose="02010600030101010101" pitchFamily="2" charset="-122"/>
                </a:rPr>
                <a:t>通过程序转换成</a:t>
              </a:r>
              <a:r>
                <a:rPr lang="en-US" altLang="zh-CN" sz="1400">
                  <a:latin typeface="Arial" panose="020B0604020202020204" pitchFamily="34" charset="0"/>
                  <a:ea typeface="宋体" panose="02010600030101010101" pitchFamily="2" charset="-122"/>
                </a:rPr>
                <a:t>RT</a:t>
              </a:r>
              <a:r>
                <a:rPr lang="zh-CN" altLang="en-US" sz="1400">
                  <a:latin typeface="Arial" panose="020B0604020202020204" pitchFamily="34" charset="0"/>
                  <a:ea typeface="宋体" panose="02010600030101010101" pitchFamily="2" charset="-122"/>
                </a:rPr>
                <a:t>矩阵</a:t>
              </a:r>
              <a:endParaRPr lang="zh-CN" altLang="en-US" sz="1400">
                <a:latin typeface="Arial" panose="020B0604020202020204" pitchFamily="34" charset="0"/>
                <a:ea typeface="宋体" panose="02010600030101010101" pitchFamily="2" charset="-122"/>
              </a:endParaRPr>
            </a:p>
          </p:txBody>
        </p:sp>
      </p:grpSp>
      <p:graphicFrame>
        <p:nvGraphicFramePr>
          <p:cNvPr id="11" name="表格 10"/>
          <p:cNvGraphicFramePr/>
          <p:nvPr>
            <p:custDataLst>
              <p:tags r:id="rId2"/>
            </p:custDataLst>
          </p:nvPr>
        </p:nvGraphicFramePr>
        <p:xfrm>
          <a:off x="4855210" y="2073593"/>
          <a:ext cx="1674813" cy="1544955"/>
        </p:xfrm>
        <a:graphic>
          <a:graphicData uri="http://schemas.openxmlformats.org/drawingml/2006/table">
            <a:tbl>
              <a:tblPr firstRow="1" bandRow="1">
                <a:tableStyleId>{5C22544A-7EE6-4342-B048-85BDC9FD1C3A}</a:tableStyleId>
              </a:tblPr>
              <a:tblGrid>
                <a:gridCol w="558165"/>
                <a:gridCol w="558165"/>
                <a:gridCol w="558165"/>
              </a:tblGrid>
              <a:tr h="514985">
                <a:tc>
                  <a:txBody>
                    <a:bodyPr/>
                    <a:p>
                      <a:pPr algn="just">
                        <a:buFont typeface="Arial" panose="020B0604020202020204" pitchFamily="34" charset="0"/>
                      </a:pPr>
                      <a:r>
                        <a:rPr lang="en-US" altLang="zh-CN" sz="1400">
                          <a:latin typeface="微软雅黑" panose="020B0503020204020204" charset="-122"/>
                          <a:ea typeface="微软雅黑" panose="020B0503020204020204" charset="-122"/>
                        </a:rPr>
                        <a:t>R11</a:t>
                      </a:r>
                      <a:endParaRPr lang="en-US" altLang="zh-CN" sz="1400">
                        <a:latin typeface="微软雅黑" panose="020B0503020204020204" charset="-122"/>
                        <a:ea typeface="微软雅黑" panose="020B0503020204020204" charset="-122"/>
                      </a:endParaRPr>
                    </a:p>
                  </a:txBody>
                  <a:tcPr/>
                </a:tc>
                <a:tc>
                  <a:txBody>
                    <a:bodyPr/>
                    <a:p>
                      <a:pPr algn="just">
                        <a:buFont typeface="Arial" panose="020B0604020202020204" pitchFamily="34" charset="0"/>
                      </a:pPr>
                      <a:r>
                        <a:rPr lang="en-US" altLang="zh-CN" sz="1400">
                          <a:latin typeface="微软雅黑" panose="020B0503020204020204" charset="-122"/>
                          <a:ea typeface="微软雅黑" panose="020B0503020204020204" charset="-122"/>
                        </a:rPr>
                        <a:t>R12</a:t>
                      </a:r>
                      <a:endParaRPr lang="en-US" altLang="zh-CN" sz="1400">
                        <a:latin typeface="微软雅黑" panose="020B0503020204020204" charset="-122"/>
                        <a:ea typeface="微软雅黑" panose="020B0503020204020204" charset="-122"/>
                      </a:endParaRPr>
                    </a:p>
                  </a:txBody>
                  <a:tcPr/>
                </a:tc>
                <a:tc>
                  <a:txBody>
                    <a:bodyPr/>
                    <a:p>
                      <a:pPr algn="just">
                        <a:buFont typeface="Arial" panose="020B0604020202020204" pitchFamily="34" charset="0"/>
                      </a:pPr>
                      <a:r>
                        <a:rPr lang="en-US" altLang="zh-CN" sz="1400">
                          <a:latin typeface="微软雅黑" panose="020B0503020204020204" charset="-122"/>
                          <a:ea typeface="微软雅黑" panose="020B0503020204020204" charset="-122"/>
                        </a:rPr>
                        <a:t>R13</a:t>
                      </a:r>
                      <a:endParaRPr lang="en-US" altLang="zh-CN" sz="1400">
                        <a:latin typeface="微软雅黑" panose="020B0503020204020204" charset="-122"/>
                        <a:ea typeface="微软雅黑" panose="020B0503020204020204" charset="-122"/>
                      </a:endParaRPr>
                    </a:p>
                  </a:txBody>
                  <a:tcPr/>
                </a:tc>
              </a:tr>
              <a:tr h="514985">
                <a:tc>
                  <a:txBody>
                    <a:bodyPr/>
                    <a:p>
                      <a:pPr algn="just">
                        <a:buFont typeface="Arial" panose="020B0604020202020204" pitchFamily="34" charset="0"/>
                      </a:pPr>
                      <a:r>
                        <a:rPr lang="en-US" altLang="zh-CN" sz="1400">
                          <a:latin typeface="微软雅黑" panose="020B0503020204020204" charset="-122"/>
                          <a:ea typeface="微软雅黑" panose="020B0503020204020204" charset="-122"/>
                        </a:rPr>
                        <a:t>R21</a:t>
                      </a:r>
                      <a:endParaRPr lang="en-US" altLang="zh-CN" sz="1400">
                        <a:latin typeface="微软雅黑" panose="020B0503020204020204" charset="-122"/>
                        <a:ea typeface="微软雅黑" panose="020B0503020204020204" charset="-122"/>
                      </a:endParaRPr>
                    </a:p>
                  </a:txBody>
                  <a:tcPr/>
                </a:tc>
                <a:tc>
                  <a:txBody>
                    <a:bodyPr/>
                    <a:p>
                      <a:pPr algn="just">
                        <a:buFont typeface="Arial" panose="020B0604020202020204" pitchFamily="34" charset="0"/>
                      </a:pPr>
                      <a:r>
                        <a:rPr lang="en-US" altLang="zh-CN" sz="1400">
                          <a:latin typeface="微软雅黑" panose="020B0503020204020204" charset="-122"/>
                          <a:ea typeface="微软雅黑" panose="020B0503020204020204" charset="-122"/>
                        </a:rPr>
                        <a:t>R22</a:t>
                      </a:r>
                      <a:endParaRPr lang="en-US" altLang="zh-CN" sz="1400">
                        <a:latin typeface="微软雅黑" panose="020B0503020204020204" charset="-122"/>
                        <a:ea typeface="微软雅黑" panose="020B0503020204020204" charset="-122"/>
                      </a:endParaRPr>
                    </a:p>
                  </a:txBody>
                  <a:tcPr/>
                </a:tc>
                <a:tc>
                  <a:txBody>
                    <a:bodyPr/>
                    <a:p>
                      <a:pPr algn="just">
                        <a:buFont typeface="Arial" panose="020B0604020202020204" pitchFamily="34" charset="0"/>
                      </a:pPr>
                      <a:r>
                        <a:rPr lang="en-US" altLang="zh-CN" sz="1400">
                          <a:latin typeface="微软雅黑" panose="020B0503020204020204" charset="-122"/>
                          <a:ea typeface="微软雅黑" panose="020B0503020204020204" charset="-122"/>
                        </a:rPr>
                        <a:t>R23</a:t>
                      </a:r>
                      <a:endParaRPr lang="en-US" altLang="zh-CN" sz="1400">
                        <a:latin typeface="微软雅黑" panose="020B0503020204020204" charset="-122"/>
                        <a:ea typeface="微软雅黑" panose="020B0503020204020204" charset="-122"/>
                      </a:endParaRPr>
                    </a:p>
                  </a:txBody>
                  <a:tcPr/>
                </a:tc>
              </a:tr>
              <a:tr h="514985">
                <a:tc>
                  <a:txBody>
                    <a:bodyPr/>
                    <a:p>
                      <a:pPr algn="just">
                        <a:buFont typeface="Arial" panose="020B0604020202020204" pitchFamily="34" charset="0"/>
                      </a:pPr>
                      <a:r>
                        <a:rPr lang="en-US" altLang="zh-CN" sz="1400">
                          <a:latin typeface="微软雅黑" panose="020B0503020204020204" charset="-122"/>
                          <a:ea typeface="微软雅黑" panose="020B0503020204020204" charset="-122"/>
                        </a:rPr>
                        <a:t>R31</a:t>
                      </a:r>
                      <a:endParaRPr lang="en-US" altLang="zh-CN" sz="1400">
                        <a:latin typeface="微软雅黑" panose="020B0503020204020204" charset="-122"/>
                        <a:ea typeface="微软雅黑" panose="020B0503020204020204" charset="-122"/>
                      </a:endParaRPr>
                    </a:p>
                  </a:txBody>
                  <a:tcPr/>
                </a:tc>
                <a:tc>
                  <a:txBody>
                    <a:bodyPr/>
                    <a:p>
                      <a:pPr algn="just">
                        <a:buFont typeface="Arial" panose="020B0604020202020204" pitchFamily="34" charset="0"/>
                      </a:pPr>
                      <a:r>
                        <a:rPr lang="en-US" altLang="zh-CN" sz="1400">
                          <a:latin typeface="微软雅黑" panose="020B0503020204020204" charset="-122"/>
                          <a:ea typeface="微软雅黑" panose="020B0503020204020204" charset="-122"/>
                        </a:rPr>
                        <a:t>R32</a:t>
                      </a:r>
                      <a:endParaRPr lang="en-US" altLang="zh-CN" sz="1400">
                        <a:latin typeface="微软雅黑" panose="020B0503020204020204" charset="-122"/>
                        <a:ea typeface="微软雅黑" panose="020B0503020204020204" charset="-122"/>
                      </a:endParaRPr>
                    </a:p>
                  </a:txBody>
                  <a:tcPr/>
                </a:tc>
                <a:tc>
                  <a:txBody>
                    <a:bodyPr/>
                    <a:p>
                      <a:pPr algn="just">
                        <a:buFont typeface="Arial" panose="020B0604020202020204" pitchFamily="34" charset="0"/>
                      </a:pPr>
                      <a:r>
                        <a:rPr lang="en-US" altLang="zh-CN" sz="1400">
                          <a:latin typeface="微软雅黑" panose="020B0503020204020204" charset="-122"/>
                          <a:ea typeface="微软雅黑" panose="020B0503020204020204" charset="-122"/>
                        </a:rPr>
                        <a:t>R33</a:t>
                      </a:r>
                      <a:endParaRPr lang="en-US" altLang="zh-CN" sz="1400">
                        <a:latin typeface="微软雅黑" panose="020B0503020204020204" charset="-122"/>
                        <a:ea typeface="微软雅黑" panose="020B0503020204020204" charset="-122"/>
                      </a:endParaRPr>
                    </a:p>
                  </a:txBody>
                  <a:tcPr/>
                </a:tc>
              </a:tr>
            </a:tbl>
          </a:graphicData>
        </a:graphic>
      </p:graphicFrame>
      <p:sp>
        <p:nvSpPr>
          <p:cNvPr id="44061" name="文本框 11"/>
          <p:cNvSpPr txBox="1"/>
          <p:nvPr/>
        </p:nvSpPr>
        <p:spPr>
          <a:xfrm>
            <a:off x="5554028" y="1659573"/>
            <a:ext cx="276225" cy="306705"/>
          </a:xfrm>
          <a:prstGeom prst="rect">
            <a:avLst/>
          </a:prstGeom>
          <a:noFill/>
          <a:ln w="9525">
            <a:noFill/>
          </a:ln>
        </p:spPr>
        <p:txBody>
          <a:bodyPr wrap="square" anchor="t">
            <a:spAutoFit/>
          </a:bodyPr>
          <a:p>
            <a:r>
              <a:rPr lang="en-US" altLang="zh-CN" sz="1400">
                <a:latin typeface="微软雅黑" panose="020B0503020204020204" charset="-122"/>
                <a:ea typeface="微软雅黑" panose="020B0503020204020204" charset="-122"/>
              </a:rPr>
              <a:t>R</a:t>
            </a:r>
            <a:endParaRPr lang="en-US" altLang="zh-CN" sz="1400">
              <a:latin typeface="微软雅黑" panose="020B0503020204020204" charset="-122"/>
              <a:ea typeface="微软雅黑" panose="020B0503020204020204" charset="-122"/>
            </a:endParaRPr>
          </a:p>
        </p:txBody>
      </p:sp>
      <p:graphicFrame>
        <p:nvGraphicFramePr>
          <p:cNvPr id="13" name="表格 12"/>
          <p:cNvGraphicFramePr/>
          <p:nvPr/>
        </p:nvGraphicFramePr>
        <p:xfrm>
          <a:off x="5460683" y="3916998"/>
          <a:ext cx="462280" cy="1143000"/>
        </p:xfrm>
        <a:graphic>
          <a:graphicData uri="http://schemas.openxmlformats.org/drawingml/2006/table">
            <a:tbl>
              <a:tblPr firstRow="1" bandRow="1">
                <a:tableStyleId>{5C22544A-7EE6-4342-B048-85BDC9FD1C3A}</a:tableStyleId>
              </a:tblPr>
              <a:tblGrid>
                <a:gridCol w="462280"/>
              </a:tblGrid>
              <a:tr h="381000">
                <a:tc>
                  <a:txBody>
                    <a:bodyPr/>
                    <a:p>
                      <a:pPr>
                        <a:buNone/>
                      </a:pPr>
                      <a:r>
                        <a:rPr lang="en-US" altLang="zh-CN" sz="1400">
                          <a:latin typeface="微软雅黑" panose="020B0503020204020204" charset="-122"/>
                          <a:ea typeface="微软雅黑" panose="020B0503020204020204" charset="-122"/>
                        </a:rPr>
                        <a:t>T1</a:t>
                      </a:r>
                      <a:endParaRPr lang="en-US" altLang="zh-CN" sz="1400">
                        <a:latin typeface="微软雅黑" panose="020B0503020204020204" charset="-122"/>
                        <a:ea typeface="微软雅黑" panose="020B0503020204020204" charset="-122"/>
                      </a:endParaRPr>
                    </a:p>
                  </a:txBody>
                  <a:tcPr/>
                </a:tc>
              </a:tr>
              <a:tr h="381000">
                <a:tc>
                  <a:txBody>
                    <a:bodyPr/>
                    <a:p>
                      <a:pPr>
                        <a:buNone/>
                      </a:pPr>
                      <a:r>
                        <a:rPr lang="en-US" altLang="zh-CN" sz="1400">
                          <a:latin typeface="微软雅黑" panose="020B0503020204020204" charset="-122"/>
                          <a:ea typeface="微软雅黑" panose="020B0503020204020204" charset="-122"/>
                        </a:rPr>
                        <a:t>T2</a:t>
                      </a:r>
                      <a:endParaRPr lang="en-US" altLang="zh-CN" sz="1400">
                        <a:latin typeface="微软雅黑" panose="020B0503020204020204" charset="-122"/>
                        <a:ea typeface="微软雅黑" panose="020B0503020204020204" charset="-122"/>
                      </a:endParaRPr>
                    </a:p>
                  </a:txBody>
                  <a:tcPr/>
                </a:tc>
              </a:tr>
              <a:tr h="381000">
                <a:tc>
                  <a:txBody>
                    <a:bodyPr/>
                    <a:p>
                      <a:pPr>
                        <a:buNone/>
                      </a:pPr>
                      <a:r>
                        <a:rPr lang="en-US" altLang="zh-CN" sz="1400">
                          <a:latin typeface="微软雅黑" panose="020B0503020204020204" charset="-122"/>
                          <a:ea typeface="微软雅黑" panose="020B0503020204020204" charset="-122"/>
                        </a:rPr>
                        <a:t>T3</a:t>
                      </a:r>
                      <a:endParaRPr lang="en-US" altLang="zh-CN" sz="1400">
                        <a:latin typeface="微软雅黑" panose="020B0503020204020204" charset="-122"/>
                        <a:ea typeface="微软雅黑" panose="020B0503020204020204" charset="-122"/>
                      </a:endParaRPr>
                    </a:p>
                  </a:txBody>
                  <a:tcPr/>
                </a:tc>
              </a:tr>
            </a:tbl>
          </a:graphicData>
        </a:graphic>
      </p:graphicFrame>
      <p:sp>
        <p:nvSpPr>
          <p:cNvPr id="44072" name="文本框 13"/>
          <p:cNvSpPr txBox="1"/>
          <p:nvPr/>
        </p:nvSpPr>
        <p:spPr>
          <a:xfrm>
            <a:off x="5554345" y="3616960"/>
            <a:ext cx="276225" cy="306705"/>
          </a:xfrm>
          <a:prstGeom prst="rect">
            <a:avLst/>
          </a:prstGeom>
          <a:noFill/>
          <a:ln w="9525">
            <a:noFill/>
          </a:ln>
        </p:spPr>
        <p:txBody>
          <a:bodyPr wrap="square" anchor="t">
            <a:spAutoFit/>
          </a:bodyPr>
          <a:p>
            <a:r>
              <a:rPr lang="en-US" altLang="zh-CN" sz="1400">
                <a:latin typeface="微软雅黑" panose="020B0503020204020204" charset="-122"/>
                <a:ea typeface="微软雅黑" panose="020B0503020204020204" charset="-122"/>
              </a:rPr>
              <a:t>T</a:t>
            </a:r>
            <a:endParaRPr lang="en-US" altLang="zh-CN" sz="1400">
              <a:latin typeface="微软雅黑" panose="020B0503020204020204" charset="-122"/>
              <a:ea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44038" name="文本框 2"/>
          <p:cNvSpPr txBox="1"/>
          <p:nvPr/>
        </p:nvSpPr>
        <p:spPr>
          <a:xfrm>
            <a:off x="370523" y="773430"/>
            <a:ext cx="6022975" cy="4399915"/>
          </a:xfrm>
          <a:prstGeom prst="rect">
            <a:avLst/>
          </a:prstGeom>
          <a:noFill/>
          <a:ln w="9525">
            <a:noFill/>
          </a:ln>
        </p:spPr>
        <p:txBody>
          <a:bodyPr wrap="square" anchor="t">
            <a:spAutoFit/>
          </a:bodyPr>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R11,R12,R13:</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相机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X</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轴到屏幕</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X</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轴的旋转角度</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R11,R12,R13:</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Rotation angle of camera X axis to screen X axis</a:t>
            </a:r>
            <a:endPar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T1</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：相机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X</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轴到屏幕</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X</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轴的平移量</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T1</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Translation amount of camera X axis to screen X axis</a:t>
            </a:r>
            <a:endPar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R21,R22,R23:</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相机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Y</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轴到屏幕</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Y</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轴的旋转角度</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R21,R22,R23:</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Rotation angle of camera </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Y</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 axis to screen </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Y</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 axis</a:t>
            </a:r>
            <a:endPar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T2</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：相机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Y</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轴到屏幕</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Y</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轴的平移量</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T2</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Translation amount of camera </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Y</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 axis to screen </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Y</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 axis</a:t>
            </a:r>
            <a:endPar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endPar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R31,R32,R33:</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相机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Z</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轴到屏幕</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Z</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轴的旋转角度</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R31,R32,R33:</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Rotation angle of camera </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Z </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axis to screen </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Z</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 axis</a:t>
            </a:r>
            <a:endPar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T3</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：相机</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Z</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轴到屏幕</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Z</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轴的平移量</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T3</a:t>
            </a:r>
            <a:r>
              <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Translation amount of camera </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Z</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 axis to screen </a:t>
            </a:r>
            <a:r>
              <a:rPr lang="en-US" alt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Z</a:t>
            </a:r>
            <a:r>
              <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 axis</a:t>
            </a:r>
            <a:endParaRPr lang="zh-CN" sz="14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endParaRPr lang="zh-CN" altLang="en-US" sz="1400" dirty="0">
              <a:solidFill>
                <a:schemeClr val="tx1"/>
              </a:solidFill>
              <a:latin typeface="微软雅黑" panose="020B0503020204020204" charset="-122"/>
              <a:ea typeface="微软雅黑" panose="020B0503020204020204" charset="-122"/>
              <a:sym typeface="方正兰亭黑_GBK" pitchFamily="2" charset="-122"/>
            </a:endParaRPr>
          </a:p>
          <a:p>
            <a:r>
              <a:rPr lang="en-US" altLang="zh-CN" sz="1400" dirty="0">
                <a:solidFill>
                  <a:schemeClr val="tx1"/>
                </a:solidFill>
                <a:latin typeface="微软雅黑" panose="020B0503020204020204" charset="-122"/>
                <a:ea typeface="微软雅黑" panose="020B0503020204020204" charset="-122"/>
                <a:sym typeface="方正兰亭黑_GBK" pitchFamily="2" charset="-122"/>
              </a:rPr>
              <a:t>	</a:t>
            </a:r>
            <a:endParaRPr lang="en-US" altLang="zh-CN" sz="1400" dirty="0">
              <a:solidFill>
                <a:schemeClr val="tx1"/>
              </a:solidFill>
              <a:latin typeface="微软雅黑" panose="020B0503020204020204" charset="-122"/>
              <a:ea typeface="微软雅黑" panose="020B0503020204020204" charset="-122"/>
              <a:sym typeface="方正兰亭黑_GBK" pitchFamily="2" charset="-122"/>
            </a:endParaRPr>
          </a:p>
          <a:p>
            <a:endParaRPr lang="en-US" altLang="zh-CN" sz="1400" dirty="0">
              <a:solidFill>
                <a:schemeClr val="tx1"/>
              </a:solidFill>
              <a:latin typeface="微软雅黑" panose="020B0503020204020204" charset="-122"/>
              <a:ea typeface="微软雅黑" panose="020B0503020204020204" charset="-122"/>
              <a:sym typeface="方正兰亭黑_GBK"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45062" name="文本框 1"/>
          <p:cNvSpPr txBox="1"/>
          <p:nvPr/>
        </p:nvSpPr>
        <p:spPr>
          <a:xfrm>
            <a:off x="253365" y="608330"/>
            <a:ext cx="4681220" cy="829945"/>
          </a:xfrm>
          <a:prstGeom prst="rect">
            <a:avLst/>
          </a:prstGeom>
          <a:noFill/>
          <a:ln w="9525">
            <a:noFill/>
          </a:ln>
        </p:spPr>
        <p:txBody>
          <a:bodyPr wrap="square" anchor="t">
            <a:spAutoFit/>
          </a:bodyPr>
          <a:p>
            <a:pPr>
              <a:buFont typeface="Arial" panose="020B0604020202020204" pitchFamily="34" charset="0"/>
            </a:pPr>
            <a:r>
              <a:rPr lang="zh-CN" altLang="en-US" sz="1600" b="1">
                <a:latin typeface="微软雅黑" panose="020B0503020204020204" charset="-122"/>
                <a:ea typeface="微软雅黑" panose="020B0503020204020204" charset="-122"/>
                <a:cs typeface="微软雅黑" panose="020B0503020204020204" charset="-122"/>
              </a:rPr>
              <a:t>反求</a:t>
            </a:r>
            <a:r>
              <a:rPr lang="en-US" altLang="zh-CN" sz="1600" b="1">
                <a:latin typeface="微软雅黑" panose="020B0503020204020204" charset="-122"/>
                <a:ea typeface="微软雅黑" panose="020B0503020204020204" charset="-122"/>
                <a:cs typeface="微软雅黑" panose="020B0503020204020204" charset="-122"/>
              </a:rPr>
              <a:t>RT</a:t>
            </a:r>
            <a:r>
              <a:rPr lang="zh-CN" altLang="en-US" sz="1600" b="1">
                <a:latin typeface="微软雅黑" panose="020B0503020204020204" charset="-122"/>
                <a:ea typeface="微软雅黑" panose="020B0503020204020204" charset="-122"/>
                <a:cs typeface="微软雅黑" panose="020B0503020204020204" charset="-122"/>
              </a:rPr>
              <a:t>公式详解</a:t>
            </a:r>
            <a:endParaRPr lang="zh-CN" altLang="en-US" sz="1600" b="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zh-CN" sz="1600" b="1">
                <a:latin typeface="微软雅黑" panose="020B0503020204020204" charset="-122"/>
                <a:ea typeface="微软雅黑" panose="020B0503020204020204" charset="-122"/>
                <a:cs typeface="微软雅黑" panose="020B0503020204020204" charset="-122"/>
                <a:sym typeface="+mn-ea"/>
              </a:rPr>
              <a:t>Detailed explanation of reverse RT formula</a:t>
            </a:r>
            <a:endParaRPr lang="zh-CN" sz="1600" b="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45063" name="文本框 4"/>
          <p:cNvSpPr txBox="1"/>
          <p:nvPr/>
        </p:nvSpPr>
        <p:spPr>
          <a:xfrm>
            <a:off x="253365" y="1352868"/>
            <a:ext cx="8277225" cy="4399915"/>
          </a:xfrm>
          <a:prstGeom prst="rect">
            <a:avLst/>
          </a:prstGeom>
          <a:noFill/>
          <a:ln w="9525">
            <a:noFill/>
          </a:ln>
        </p:spPr>
        <p:txBody>
          <a:bodyPr wrap="square" anchor="t">
            <a:spAutoFit/>
          </a:bodyPr>
          <a:p>
            <a:r>
              <a:rPr lang="zh-CN" altLang="en-US" sz="1400">
                <a:latin typeface="微软雅黑" panose="020B0503020204020204" charset="-122"/>
                <a:ea typeface="微软雅黑" panose="020B0503020204020204" charset="-122"/>
                <a:cs typeface="微软雅黑" panose="020B0503020204020204" charset="-122"/>
              </a:rPr>
              <a:t>通过上面所求得屏幕</a:t>
            </a:r>
            <a:r>
              <a:rPr lang="en-US" altLang="zh-CN" sz="1400">
                <a:latin typeface="微软雅黑" panose="020B0503020204020204" charset="-122"/>
                <a:ea typeface="微软雅黑" panose="020B0503020204020204" charset="-122"/>
                <a:cs typeface="微软雅黑" panose="020B0503020204020204" charset="-122"/>
              </a:rPr>
              <a:t>3D</a:t>
            </a:r>
            <a:r>
              <a:rPr lang="zh-CN" altLang="en-US" sz="1400">
                <a:latin typeface="微软雅黑" panose="020B0503020204020204" charset="-122"/>
                <a:ea typeface="微软雅黑" panose="020B0503020204020204" charset="-122"/>
                <a:cs typeface="微软雅黑" panose="020B0503020204020204" charset="-122"/>
              </a:rPr>
              <a:t>坐标点和相机坐标点，如下列出</a:t>
            </a:r>
            <a:endParaRPr lang="zh-CN" altLang="en-US" sz="1400">
              <a:latin typeface="微软雅黑" panose="020B0503020204020204" charset="-122"/>
              <a:ea typeface="微软雅黑" panose="020B0503020204020204" charset="-122"/>
              <a:cs typeface="微软雅黑" panose="020B0503020204020204" charset="-122"/>
            </a:endParaRPr>
          </a:p>
          <a:p>
            <a:r>
              <a:rPr lang="zh-CN" sz="1400">
                <a:latin typeface="微软雅黑" panose="020B0503020204020204" charset="-122"/>
                <a:ea typeface="微软雅黑" panose="020B0503020204020204" charset="-122"/>
                <a:cs typeface="微软雅黑" panose="020B0503020204020204" charset="-122"/>
                <a:sym typeface="+mn-ea"/>
              </a:rPr>
              <a:t>The screen 3D coordinates and camera coordinates obtained from the above are listed below</a:t>
            </a:r>
            <a:endParaRPr lang="zh-CN"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屏幕</a:t>
            </a:r>
            <a:r>
              <a:rPr lang="en-US" altLang="zh-CN" sz="1400">
                <a:latin typeface="微软雅黑" panose="020B0503020204020204" charset="-122"/>
                <a:ea typeface="微软雅黑" panose="020B0503020204020204" charset="-122"/>
                <a:cs typeface="微软雅黑" panose="020B0503020204020204" charset="-122"/>
              </a:rPr>
              <a:t>3D</a:t>
            </a:r>
            <a:r>
              <a:rPr lang="zh-CN" altLang="en-US" sz="1400">
                <a:latin typeface="微软雅黑" panose="020B0503020204020204" charset="-122"/>
                <a:ea typeface="微软雅黑" panose="020B0503020204020204" charset="-122"/>
                <a:cs typeface="微软雅黑" panose="020B0503020204020204" charset="-122"/>
              </a:rPr>
              <a:t>坐标点：</a:t>
            </a:r>
            <a:r>
              <a:rPr lang="en-US" altLang="zh-CN" sz="1400">
                <a:latin typeface="微软雅黑" panose="020B0503020204020204" charset="-122"/>
                <a:ea typeface="微软雅黑" panose="020B0503020204020204" charset="-122"/>
                <a:cs typeface="微软雅黑" panose="020B0503020204020204" charset="-122"/>
              </a:rPr>
              <a:t>point_one(x1,y1,z1)</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point_two(x2,y2,z2)</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point_three(x3,y3,z3),point_four(x4,y4,z4)</a:t>
            </a:r>
            <a:endParaRPr lang="en-US" altLang="zh-CN" sz="1400">
              <a:latin typeface="微软雅黑" panose="020B0503020204020204" charset="-122"/>
              <a:ea typeface="微软雅黑" panose="020B0503020204020204" charset="-122"/>
              <a:cs typeface="微软雅黑" panose="020B0503020204020204" charset="-122"/>
            </a:endParaRPr>
          </a:p>
          <a:p>
            <a:r>
              <a:rPr lang="zh-CN" sz="1400">
                <a:latin typeface="微软雅黑" panose="020B0503020204020204" charset="-122"/>
                <a:ea typeface="微软雅黑" panose="020B0503020204020204" charset="-122"/>
                <a:cs typeface="微软雅黑" panose="020B0503020204020204" charset="-122"/>
                <a:sym typeface="+mn-ea"/>
              </a:rPr>
              <a:t>3D coordinates of screen</a:t>
            </a:r>
            <a:r>
              <a:rPr lang="zh-CN" altLang="en-US" sz="1400">
                <a:latin typeface="微软雅黑" panose="020B0503020204020204" charset="-122"/>
                <a:ea typeface="微软雅黑" panose="020B0503020204020204" charset="-122"/>
                <a:cs typeface="微软雅黑" panose="020B0503020204020204" charset="-122"/>
                <a:sym typeface="+mn-ea"/>
              </a:rPr>
              <a:t>：</a:t>
            </a:r>
            <a:r>
              <a:rPr lang="en-US" altLang="zh-CN" sz="1400">
                <a:latin typeface="微软雅黑" panose="020B0503020204020204" charset="-122"/>
                <a:ea typeface="微软雅黑" panose="020B0503020204020204" charset="-122"/>
                <a:cs typeface="微软雅黑" panose="020B0503020204020204" charset="-122"/>
                <a:sym typeface="+mn-ea"/>
              </a:rPr>
              <a:t>point_one(x1,y1,z1)</a:t>
            </a:r>
            <a:r>
              <a:rPr lang="zh-CN" altLang="en-US" sz="1400">
                <a:latin typeface="微软雅黑" panose="020B0503020204020204" charset="-122"/>
                <a:ea typeface="微软雅黑" panose="020B0503020204020204" charset="-122"/>
                <a:cs typeface="微软雅黑" panose="020B0503020204020204" charset="-122"/>
                <a:sym typeface="+mn-ea"/>
              </a:rPr>
              <a:t>，</a:t>
            </a:r>
            <a:r>
              <a:rPr lang="en-US" altLang="zh-CN" sz="1400">
                <a:latin typeface="微软雅黑" panose="020B0503020204020204" charset="-122"/>
                <a:ea typeface="微软雅黑" panose="020B0503020204020204" charset="-122"/>
                <a:cs typeface="微软雅黑" panose="020B0503020204020204" charset="-122"/>
                <a:sym typeface="+mn-ea"/>
              </a:rPr>
              <a:t>point_two(x2,y2,z2)</a:t>
            </a:r>
            <a:r>
              <a:rPr lang="zh-CN" altLang="en-US" sz="1400">
                <a:latin typeface="微软雅黑" panose="020B0503020204020204" charset="-122"/>
                <a:ea typeface="微软雅黑" panose="020B0503020204020204" charset="-122"/>
                <a:cs typeface="微软雅黑" panose="020B0503020204020204" charset="-122"/>
                <a:sym typeface="+mn-ea"/>
              </a:rPr>
              <a:t>，</a:t>
            </a:r>
            <a:r>
              <a:rPr lang="en-US" altLang="zh-CN" sz="1400">
                <a:latin typeface="微软雅黑" panose="020B0503020204020204" charset="-122"/>
                <a:ea typeface="微软雅黑" panose="020B0503020204020204" charset="-122"/>
                <a:cs typeface="微软雅黑" panose="020B0503020204020204" charset="-122"/>
                <a:sym typeface="+mn-ea"/>
              </a:rPr>
              <a:t>point_three(x3,y3,z3),point_four(x4,y4,z4)</a:t>
            </a:r>
            <a:endParaRPr lang="en-US" altLang="zh-CN"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相机坐标点：</a:t>
            </a:r>
            <a:r>
              <a:rPr lang="en-US" altLang="zh-CN" sz="1400">
                <a:latin typeface="微软雅黑" panose="020B0503020204020204" charset="-122"/>
                <a:ea typeface="微软雅黑" panose="020B0503020204020204" charset="-122"/>
                <a:cs typeface="微软雅黑" panose="020B0503020204020204" charset="-122"/>
              </a:rPr>
              <a:t>point1(x1',y1',z1')</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point2(x2',y2',z2'),point3(x3',y3',z3'),point4(x4',y4',z4')</a:t>
            </a:r>
            <a:endPar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r>
              <a:rPr lang="zh-CN" altLang="en-US" sz="1400">
                <a:latin typeface="微软雅黑" panose="020B0503020204020204" charset="-122"/>
                <a:ea typeface="微软雅黑" panose="020B0503020204020204" charset="-122"/>
                <a:cs typeface="微软雅黑" panose="020B0503020204020204" charset="-122"/>
                <a:sym typeface="+mn-ea"/>
              </a:rPr>
              <a:t>Camera coordinates：</a:t>
            </a:r>
            <a:r>
              <a:rPr lang="en-US" altLang="zh-CN" sz="1400">
                <a:latin typeface="微软雅黑" panose="020B0503020204020204" charset="-122"/>
                <a:ea typeface="微软雅黑" panose="020B0503020204020204" charset="-122"/>
                <a:cs typeface="微软雅黑" panose="020B0503020204020204" charset="-122"/>
                <a:sym typeface="+mn-ea"/>
              </a:rPr>
              <a:t>point1(x1',y1',z1')</a:t>
            </a:r>
            <a:r>
              <a:rPr lang="zh-CN" altLang="en-US" sz="1400">
                <a:latin typeface="微软雅黑" panose="020B0503020204020204" charset="-122"/>
                <a:ea typeface="微软雅黑" panose="020B0503020204020204" charset="-122"/>
                <a:cs typeface="微软雅黑" panose="020B0503020204020204" charset="-122"/>
                <a:sym typeface="+mn-ea"/>
              </a:rPr>
              <a:t>，</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point2(x2',y2',z2'),point3(x3',y3',z3'),point4(x4',y4',z4')</a:t>
            </a:r>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代入如下公式</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sym typeface="+mn-ea"/>
              </a:rPr>
              <a:t>Put in the following formula</a:t>
            </a:r>
            <a:endParaRPr lang="zh-CN" altLang="en-US"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 screen(</a:t>
            </a:r>
            <a:r>
              <a:rPr lang="zh-CN" altLang="en-US" sz="1400">
                <a:latin typeface="微软雅黑" panose="020B0503020204020204" charset="-122"/>
                <a:ea typeface="微软雅黑" panose="020B0503020204020204" charset="-122"/>
                <a:cs typeface="微软雅黑" panose="020B0503020204020204" charset="-122"/>
              </a:rPr>
              <a:t>已知</a:t>
            </a:r>
            <a:r>
              <a:rPr lang="en-US" altLang="zh-CN" sz="1400">
                <a:latin typeface="微软雅黑" panose="020B0503020204020204" charset="-122"/>
                <a:ea typeface="微软雅黑" panose="020B0503020204020204" charset="-122"/>
                <a:cs typeface="微软雅黑" panose="020B0503020204020204" charset="-122"/>
              </a:rPr>
              <a:t>)=camera(</a:t>
            </a:r>
            <a:r>
              <a:rPr lang="zh-CN" altLang="en-US" sz="1400">
                <a:latin typeface="微软雅黑" panose="020B0503020204020204" charset="-122"/>
                <a:ea typeface="微软雅黑" panose="020B0503020204020204" charset="-122"/>
                <a:cs typeface="微软雅黑" panose="020B0503020204020204" charset="-122"/>
              </a:rPr>
              <a:t>已知</a:t>
            </a:r>
            <a:r>
              <a:rPr lang="en-US" altLang="zh-CN" sz="1400">
                <a:latin typeface="微软雅黑" panose="020B0503020204020204" charset="-122"/>
                <a:ea typeface="微软雅黑" panose="020B0503020204020204" charset="-122"/>
                <a:cs typeface="微软雅黑" panose="020B0503020204020204" charset="-122"/>
              </a:rPr>
              <a:t>)*R+T</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 screen(</a:t>
            </a:r>
            <a:r>
              <a:rPr lang="zh-CN" altLang="en-US" sz="1400">
                <a:latin typeface="微软雅黑" panose="020B0503020204020204" charset="-122"/>
                <a:ea typeface="微软雅黑" panose="020B0503020204020204" charset="-122"/>
                <a:cs typeface="微软雅黑" panose="020B0503020204020204" charset="-122"/>
                <a:sym typeface="+mn-ea"/>
              </a:rPr>
              <a:t>Known</a:t>
            </a:r>
            <a:r>
              <a:rPr lang="en-US" altLang="zh-CN" sz="1400">
                <a:latin typeface="微软雅黑" panose="020B0503020204020204" charset="-122"/>
                <a:ea typeface="微软雅黑" panose="020B0503020204020204" charset="-122"/>
                <a:cs typeface="微软雅黑" panose="020B0503020204020204" charset="-122"/>
                <a:sym typeface="+mn-ea"/>
              </a:rPr>
              <a:t>)=camera(</a:t>
            </a:r>
            <a:r>
              <a:rPr lang="zh-CN" altLang="en-US" sz="1400">
                <a:latin typeface="微软雅黑" panose="020B0503020204020204" charset="-122"/>
                <a:ea typeface="微软雅黑" panose="020B0503020204020204" charset="-122"/>
                <a:cs typeface="微软雅黑" panose="020B0503020204020204" charset="-122"/>
                <a:sym typeface="+mn-ea"/>
              </a:rPr>
              <a:t>Known</a:t>
            </a:r>
            <a:r>
              <a:rPr lang="en-US" altLang="zh-CN" sz="1400">
                <a:latin typeface="微软雅黑" panose="020B0503020204020204" charset="-122"/>
                <a:ea typeface="微软雅黑" panose="020B0503020204020204" charset="-122"/>
                <a:cs typeface="微软雅黑" panose="020B0503020204020204" charset="-122"/>
                <a:sym typeface="+mn-ea"/>
              </a:rPr>
              <a:t>)*R+T</a:t>
            </a:r>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解得：</a:t>
            </a:r>
            <a:r>
              <a:rPr lang="en-US" altLang="zh-CN" sz="1400">
                <a:latin typeface="微软雅黑" panose="020B0503020204020204" charset="-122"/>
                <a:ea typeface="微软雅黑" panose="020B0503020204020204" charset="-122"/>
                <a:cs typeface="微软雅黑" panose="020B0503020204020204" charset="-122"/>
              </a:rPr>
              <a:t>R T</a:t>
            </a:r>
            <a:r>
              <a:rPr lang="zh-CN" altLang="en-US" sz="1400">
                <a:latin typeface="微软雅黑" panose="020B0503020204020204" charset="-122"/>
                <a:ea typeface="微软雅黑" panose="020B0503020204020204" charset="-122"/>
                <a:cs typeface="微软雅黑" panose="020B0503020204020204" charset="-122"/>
              </a:rPr>
              <a:t>。</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sym typeface="+mn-ea"/>
              </a:rPr>
              <a:t>Solution：</a:t>
            </a:r>
            <a:r>
              <a:rPr lang="en-US" altLang="zh-CN" sz="1400">
                <a:latin typeface="微软雅黑" panose="020B0503020204020204" charset="-122"/>
                <a:ea typeface="微软雅黑" panose="020B0503020204020204" charset="-122"/>
                <a:cs typeface="微软雅黑" panose="020B0503020204020204" charset="-122"/>
                <a:sym typeface="+mn-ea"/>
              </a:rPr>
              <a:t>R T</a:t>
            </a:r>
            <a:r>
              <a:rPr lang="zh-CN" altLang="en-US" sz="1400">
                <a:latin typeface="微软雅黑" panose="020B0503020204020204" charset="-122"/>
                <a:ea typeface="微软雅黑" panose="020B0503020204020204" charset="-122"/>
                <a:cs typeface="微软雅黑" panose="020B0503020204020204" charset="-122"/>
                <a:sym typeface="+mn-ea"/>
              </a:rPr>
              <a:t>。</a:t>
            </a:r>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1156018" y="1326198"/>
            <a:ext cx="6474109" cy="3753199"/>
            <a:chOff x="1108" y="4768"/>
            <a:chExt cx="10195" cy="5910"/>
          </a:xfrm>
        </p:grpSpPr>
        <p:sp>
          <p:nvSpPr>
            <p:cNvPr id="45064" name="文本框 16"/>
            <p:cNvSpPr txBox="1"/>
            <p:nvPr/>
          </p:nvSpPr>
          <p:spPr>
            <a:xfrm>
              <a:off x="1108" y="4768"/>
              <a:ext cx="5086" cy="5910"/>
            </a:xfrm>
            <a:prstGeom prst="rect">
              <a:avLst/>
            </a:prstGeom>
            <a:noFill/>
            <a:ln w="9525">
              <a:noFill/>
            </a:ln>
          </p:spPr>
          <p:txBody>
            <a:bodyPr wrap="square" anchor="t">
              <a:spAutoFit/>
            </a:bodyPr>
            <a:p>
              <a:pPr algn="ctr"/>
              <a:r>
                <a:rPr lang="en-US" altLang="zh-CN" sz="1400">
                  <a:latin typeface="微软雅黑" panose="020B0503020204020204" charset="-122"/>
                  <a:ea typeface="微软雅黑" panose="020B0503020204020204" charset="-122"/>
                </a:rPr>
                <a:t>x1=r11*x1'+r12*y1'+r13*z1'+t1 </a:t>
              </a: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rPr>
                <a:t>y1=r21*x1'+</a:t>
              </a:r>
              <a:r>
                <a:rPr lang="en-US" altLang="zh-CN" sz="1400">
                  <a:latin typeface="微软雅黑" panose="020B0503020204020204" charset="-122"/>
                  <a:ea typeface="微软雅黑" panose="020B0503020204020204" charset="-122"/>
                  <a:sym typeface="宋体" panose="02010600030101010101" pitchFamily="2" charset="-122"/>
                </a:rPr>
                <a:t>r22*y1‘+r23*z1'+t2</a:t>
              </a: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rPr>
                <a:t>z1=r31*x1'+</a:t>
              </a:r>
              <a:r>
                <a:rPr lang="en-US" altLang="zh-CN" sz="1400">
                  <a:latin typeface="微软雅黑" panose="020B0503020204020204" charset="-122"/>
                  <a:ea typeface="微软雅黑" panose="020B0503020204020204" charset="-122"/>
                  <a:sym typeface="宋体" panose="02010600030101010101" pitchFamily="2" charset="-122"/>
                </a:rPr>
                <a:t>r32*y1’+r33*z1'+t3</a:t>
              </a:r>
              <a:endParaRPr lang="en-US" altLang="zh-CN" sz="1400">
                <a:latin typeface="微软雅黑" panose="020B0503020204020204" charset="-122"/>
                <a:ea typeface="微软雅黑" panose="020B0503020204020204" charset="-122"/>
                <a:sym typeface="宋体" panose="02010600030101010101" pitchFamily="2" charset="-122"/>
              </a:endParaRPr>
            </a:p>
            <a:p>
              <a:pPr algn="ct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rPr>
                <a:t>x2=r11*x2'+</a:t>
              </a:r>
              <a:r>
                <a:rPr lang="en-US" altLang="zh-CN" sz="1400">
                  <a:latin typeface="微软雅黑" panose="020B0503020204020204" charset="-122"/>
                  <a:ea typeface="微软雅黑" panose="020B0503020204020204" charset="-122"/>
                  <a:sym typeface="宋体" panose="02010600030101010101" pitchFamily="2" charset="-122"/>
                </a:rPr>
                <a:t>r12*y2'+r13*z2'+t1 </a:t>
              </a: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sym typeface="宋体" panose="02010600030101010101" pitchFamily="2" charset="-122"/>
                </a:rPr>
                <a:t>y2=r21*x2'+r22*y2‘+r23*z2'+t2</a:t>
              </a: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sym typeface="宋体" panose="02010600030101010101" pitchFamily="2" charset="-122"/>
                </a:rPr>
                <a:t>z2=r31*x2'+r32*y2’+r33*z2'+t3</a:t>
              </a:r>
              <a:endParaRPr lang="en-US" altLang="zh-CN" sz="1400">
                <a:latin typeface="微软雅黑" panose="020B0503020204020204" charset="-122"/>
                <a:ea typeface="微软雅黑" panose="020B0503020204020204" charset="-122"/>
                <a:sym typeface="宋体" panose="02010600030101010101" pitchFamily="2" charset="-122"/>
              </a:endParaRPr>
            </a:p>
            <a:p>
              <a:pPr algn="ct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rPr>
                <a:t>x3=r11*x3'+</a:t>
              </a:r>
              <a:r>
                <a:rPr lang="en-US" altLang="zh-CN" sz="1400">
                  <a:latin typeface="微软雅黑" panose="020B0503020204020204" charset="-122"/>
                  <a:ea typeface="微软雅黑" panose="020B0503020204020204" charset="-122"/>
                  <a:sym typeface="宋体" panose="02010600030101010101" pitchFamily="2" charset="-122"/>
                </a:rPr>
                <a:t>r12*y3'+r13*z3'+t1 </a:t>
              </a: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sym typeface="宋体" panose="02010600030101010101" pitchFamily="2" charset="-122"/>
                </a:rPr>
                <a:t>y3=r21*x3'+r22*y3‘+r23*z3'+t2</a:t>
              </a: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sym typeface="宋体" panose="02010600030101010101" pitchFamily="2" charset="-122"/>
                </a:rPr>
                <a:t>z3=r31*x3'+r32*y3’+r33*z3'+t3</a:t>
              </a:r>
              <a:endParaRPr lang="en-US" altLang="zh-CN" sz="1400">
                <a:latin typeface="微软雅黑" panose="020B0503020204020204" charset="-122"/>
                <a:ea typeface="微软雅黑" panose="020B0503020204020204" charset="-122"/>
                <a:sym typeface="宋体" panose="02010600030101010101" pitchFamily="2" charset="-122"/>
              </a:endParaRPr>
            </a:p>
            <a:p>
              <a:pPr algn="ct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rPr>
                <a:t>x4=r11*x4'+</a:t>
              </a:r>
              <a:r>
                <a:rPr lang="en-US" altLang="zh-CN" sz="1400">
                  <a:latin typeface="微软雅黑" panose="020B0503020204020204" charset="-122"/>
                  <a:ea typeface="微软雅黑" panose="020B0503020204020204" charset="-122"/>
                  <a:sym typeface="宋体" panose="02010600030101010101" pitchFamily="2" charset="-122"/>
                </a:rPr>
                <a:t>r12*y4'+r13*z4'+t1 </a:t>
              </a: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sym typeface="宋体" panose="02010600030101010101" pitchFamily="2" charset="-122"/>
                </a:rPr>
                <a:t>y4=r21*x4'+r22*y4‘+r23*z4'+t2</a:t>
              </a: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sym typeface="宋体" panose="02010600030101010101" pitchFamily="2" charset="-122"/>
                </a:rPr>
                <a:t>z4=r31*x4'+r32*y4’+r33*z4'+t3</a:t>
              </a:r>
              <a:endParaRPr lang="en-US" altLang="zh-CN" sz="1400">
                <a:latin typeface="微软雅黑" panose="020B0503020204020204" charset="-122"/>
                <a:ea typeface="微软雅黑" panose="020B0503020204020204" charset="-122"/>
                <a:sym typeface="宋体" panose="02010600030101010101" pitchFamily="2" charset="-122"/>
              </a:endParaRPr>
            </a:p>
            <a:p>
              <a:pPr algn="ctr"/>
              <a:endParaRPr lang="en-US" altLang="zh-CN" sz="1400">
                <a:latin typeface="微软雅黑" panose="020B0503020204020204" charset="-122"/>
                <a:ea typeface="微软雅黑" panose="020B0503020204020204" charset="-122"/>
              </a:endParaRPr>
            </a:p>
            <a:p>
              <a:pPr algn="ctr"/>
              <a:endParaRPr lang="en-US" altLang="zh-CN" sz="1400">
                <a:latin typeface="微软雅黑" panose="020B0503020204020204" charset="-122"/>
                <a:ea typeface="微软雅黑" panose="020B0503020204020204" charset="-122"/>
              </a:endParaRPr>
            </a:p>
          </p:txBody>
        </p:sp>
        <p:cxnSp>
          <p:nvCxnSpPr>
            <p:cNvPr id="19" name="直接箭头连接符 18"/>
            <p:cNvCxnSpPr/>
            <p:nvPr/>
          </p:nvCxnSpPr>
          <p:spPr>
            <a:xfrm flipV="1">
              <a:off x="6357" y="6647"/>
              <a:ext cx="2088" cy="5"/>
            </a:xfrm>
            <a:prstGeom prst="straightConnector1">
              <a:avLst/>
            </a:prstGeom>
            <a:ln>
              <a:solidFill>
                <a:schemeClr val="tx1"/>
              </a:solidFill>
              <a:tailEnd type="arrow" w="med" len="med"/>
            </a:ln>
          </p:spPr>
          <p:style>
            <a:lnRef idx="2">
              <a:schemeClr val="accent2"/>
            </a:lnRef>
            <a:fillRef idx="0">
              <a:schemeClr val="accent2"/>
            </a:fillRef>
            <a:effectRef idx="1">
              <a:schemeClr val="accent2"/>
            </a:effectRef>
            <a:fontRef idx="minor">
              <a:schemeClr val="tx1"/>
            </a:fontRef>
          </p:style>
        </p:cxnSp>
        <p:sp>
          <p:nvSpPr>
            <p:cNvPr id="45066" name="文本框 19"/>
            <p:cNvSpPr txBox="1"/>
            <p:nvPr/>
          </p:nvSpPr>
          <p:spPr>
            <a:xfrm>
              <a:off x="6357" y="6140"/>
              <a:ext cx="1904" cy="1501"/>
            </a:xfrm>
            <a:prstGeom prst="rect">
              <a:avLst/>
            </a:prstGeom>
            <a:noFill/>
            <a:ln w="9525">
              <a:noFill/>
            </a:ln>
          </p:spPr>
          <p:txBody>
            <a:bodyPr wrap="square" anchor="t">
              <a:spAutoFit/>
            </a:bodyPr>
            <a:p>
              <a:pPr algn="ctr"/>
              <a:r>
                <a:rPr lang="en-US" altLang="zh-CN" sz="1400">
                  <a:latin typeface="微软雅黑" panose="020B0503020204020204" charset="-122"/>
                  <a:ea typeface="微软雅黑" panose="020B0503020204020204" charset="-122"/>
                  <a:cs typeface="微软雅黑" panose="020B0503020204020204" charset="-122"/>
                </a:rPr>
                <a:t> </a:t>
              </a:r>
              <a:r>
                <a:rPr lang="zh-CN" altLang="en-US" sz="1400">
                  <a:latin typeface="微软雅黑" panose="020B0503020204020204" charset="-122"/>
                  <a:ea typeface="微软雅黑" panose="020B0503020204020204" charset="-122"/>
                  <a:cs typeface="微软雅黑" panose="020B0503020204020204" charset="-122"/>
                </a:rPr>
                <a:t>解得</a:t>
              </a:r>
              <a:endParaRPr lang="zh-CN" altLang="en-US" sz="1400">
                <a:latin typeface="微软雅黑" panose="020B0503020204020204" charset="-122"/>
                <a:ea typeface="微软雅黑" panose="020B0503020204020204" charset="-122"/>
                <a:cs typeface="微软雅黑" panose="020B0503020204020204" charset="-122"/>
              </a:endParaRPr>
            </a:p>
            <a:p>
              <a:pPr algn="ctr"/>
              <a:r>
                <a:rPr lang="zh-CN" altLang="en-US" sz="1400">
                  <a:latin typeface="微软雅黑" panose="020B0503020204020204" charset="-122"/>
                  <a:ea typeface="微软雅黑" panose="020B0503020204020204" charset="-122"/>
                  <a:cs typeface="微软雅黑" panose="020B0503020204020204" charset="-122"/>
                  <a:sym typeface="+mn-ea"/>
                </a:rPr>
                <a:t>  </a:t>
              </a:r>
              <a:endParaRPr lang="zh-CN" altLang="en-US" sz="1400">
                <a:latin typeface="微软雅黑" panose="020B0503020204020204" charset="-122"/>
                <a:ea typeface="微软雅黑" panose="020B0503020204020204" charset="-122"/>
                <a:cs typeface="微软雅黑" panose="020B0503020204020204" charset="-122"/>
                <a:sym typeface="+mn-ea"/>
              </a:endParaRPr>
            </a:p>
            <a:p>
              <a:pPr algn="ctr"/>
              <a:r>
                <a:rPr lang="zh-CN" altLang="en-US" sz="1400">
                  <a:latin typeface="微软雅黑" panose="020B0503020204020204" charset="-122"/>
                  <a:ea typeface="微软雅黑" panose="020B0503020204020204" charset="-122"/>
                  <a:cs typeface="微软雅黑" panose="020B0503020204020204" charset="-122"/>
                  <a:sym typeface="+mn-ea"/>
                </a:rPr>
                <a:t>Solution</a:t>
              </a:r>
              <a:endParaRPr lang="zh-CN" altLang="en-US" sz="1400">
                <a:latin typeface="微软雅黑" panose="020B0503020204020204" charset="-122"/>
                <a:ea typeface="微软雅黑" panose="020B0503020204020204" charset="-122"/>
                <a:cs typeface="微软雅黑" panose="020B0503020204020204" charset="-122"/>
              </a:endParaRPr>
            </a:p>
            <a:p>
              <a:pPr algn="ct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45067" name="文本框 21"/>
            <p:cNvSpPr txBox="1"/>
            <p:nvPr/>
          </p:nvSpPr>
          <p:spPr>
            <a:xfrm>
              <a:off x="8544" y="6455"/>
              <a:ext cx="2759" cy="822"/>
            </a:xfrm>
            <a:prstGeom prst="rect">
              <a:avLst/>
            </a:prstGeom>
            <a:noFill/>
            <a:ln w="9525">
              <a:noFill/>
            </a:ln>
          </p:spPr>
          <p:txBody>
            <a:bodyPr wrap="square" anchor="t">
              <a:spAutoFit/>
            </a:bodyPr>
            <a:p>
              <a:pPr algn="ctr"/>
              <a:r>
                <a:rPr lang="en-US" altLang="zh-CN" sz="1400">
                  <a:latin typeface="微软雅黑" panose="020B0503020204020204" charset="-122"/>
                  <a:ea typeface="微软雅黑" panose="020B0503020204020204" charset="-122"/>
                </a:rPr>
                <a:t>r11 r12.....r33</a:t>
              </a:r>
              <a:endParaRPr lang="en-US" altLang="zh-CN" sz="1400">
                <a:latin typeface="微软雅黑" panose="020B0503020204020204" charset="-122"/>
                <a:ea typeface="微软雅黑" panose="020B0503020204020204" charset="-122"/>
              </a:endParaRPr>
            </a:p>
            <a:p>
              <a:pPr algn="ctr"/>
              <a:r>
                <a:rPr lang="en-US" altLang="zh-CN" sz="1400">
                  <a:latin typeface="微软雅黑" panose="020B0503020204020204" charset="-122"/>
                  <a:ea typeface="微软雅黑" panose="020B0503020204020204" charset="-122"/>
                </a:rPr>
                <a:t>t1 t2 t3</a:t>
              </a:r>
              <a:endParaRPr lang="en-US" altLang="zh-CN" sz="1400">
                <a:latin typeface="微软雅黑" panose="020B0503020204020204" charset="-122"/>
                <a:ea typeface="微软雅黑" panose="020B0503020204020204" charset="-122"/>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527050" y="1162050"/>
            <a:ext cx="8041640" cy="2091690"/>
          </a:xfrm>
          <a:prstGeom prst="rect">
            <a:avLst/>
          </a:prstGeom>
          <a:noFill/>
        </p:spPr>
        <p:txBody>
          <a:bodyPr wrap="square" rtlCol="0" anchor="t">
            <a:spAutoFit/>
          </a:bodyPr>
          <a:p>
            <a:pPr marL="285750" indent="-285750" eaLnBrk="0" hangingPunct="0">
              <a:buFont typeface="Arial" panose="020B0604020202020204" pitchFamily="34" charset="0"/>
              <a:buChar char="•"/>
            </a:pPr>
            <a:r>
              <a:rPr lang="zh-CN" altLang="en-US" sz="1600" b="1" noProof="1" dirty="0">
                <a:latin typeface="微软雅黑" panose="020B0503020204020204" charset="-122"/>
                <a:ea typeface="微软雅黑" panose="020B0503020204020204" charset="-122"/>
                <a:cs typeface="微软雅黑" panose="020B0503020204020204" charset="-122"/>
                <a:sym typeface="方正兰亭黑_GBK" pitchFamily="2" charset="-122"/>
              </a:rPr>
              <a:t>屏幕</a:t>
            </a:r>
            <a:r>
              <a:rPr lang="en-US" altLang="zh-CN" sz="1600" b="1" noProof="1" dirty="0">
                <a:latin typeface="微软雅黑" panose="020B0503020204020204" charset="-122"/>
                <a:ea typeface="微软雅黑" panose="020B0503020204020204" charset="-122"/>
                <a:cs typeface="微软雅黑" panose="020B0503020204020204" charset="-122"/>
                <a:sym typeface="方正兰亭黑_GBK" pitchFamily="2" charset="-122"/>
              </a:rPr>
              <a:t>3D</a:t>
            </a:r>
            <a:r>
              <a:rPr lang="zh-CN" altLang="en-US" sz="1600" b="1" noProof="1" dirty="0">
                <a:latin typeface="微软雅黑" panose="020B0503020204020204" charset="-122"/>
                <a:ea typeface="微软雅黑" panose="020B0503020204020204" charset="-122"/>
                <a:cs typeface="微软雅黑" panose="020B0503020204020204" charset="-122"/>
                <a:sym typeface="方正兰亭黑_GBK" pitchFamily="2" charset="-122"/>
              </a:rPr>
              <a:t>坐标</a:t>
            </a:r>
            <a:r>
              <a:rPr lang="en-US" altLang="zh-CN" sz="1600" b="1" noProof="1" dirty="0">
                <a:latin typeface="微软雅黑" panose="020B0503020204020204" charset="-122"/>
                <a:ea typeface="微软雅黑" panose="020B0503020204020204" charset="-122"/>
                <a:cs typeface="微软雅黑" panose="020B0503020204020204" charset="-122"/>
                <a:sym typeface="方正兰亭黑_GBK" pitchFamily="2" charset="-122"/>
              </a:rPr>
              <a:t>(Xs,Ys,Zs)</a:t>
            </a:r>
            <a:r>
              <a:rPr lang="zh-CN" altLang="en-US" sz="1600" b="1" noProof="1" dirty="0">
                <a:latin typeface="微软雅黑" panose="020B0503020204020204" charset="-122"/>
                <a:ea typeface="微软雅黑" panose="020B0503020204020204" charset="-122"/>
                <a:cs typeface="微软雅黑" panose="020B0503020204020204" charset="-122"/>
                <a:sym typeface="方正兰亭黑_GBK" pitchFamily="2" charset="-122"/>
              </a:rPr>
              <a:t>至屏幕</a:t>
            </a:r>
            <a:r>
              <a:rPr lang="en-US" altLang="zh-CN" sz="1600" b="1" noProof="1" dirty="0">
                <a:latin typeface="微软雅黑" panose="020B0503020204020204" charset="-122"/>
                <a:ea typeface="微软雅黑" panose="020B0503020204020204" charset="-122"/>
                <a:cs typeface="微软雅黑" panose="020B0503020204020204" charset="-122"/>
                <a:sym typeface="方正兰亭黑_GBK" pitchFamily="2" charset="-122"/>
              </a:rPr>
              <a:t>2D</a:t>
            </a:r>
            <a:r>
              <a:rPr lang="zh-CN" altLang="en-US" sz="1600" b="1" noProof="1" dirty="0">
                <a:latin typeface="微软雅黑" panose="020B0503020204020204" charset="-122"/>
                <a:ea typeface="微软雅黑" panose="020B0503020204020204" charset="-122"/>
                <a:cs typeface="微软雅黑" panose="020B0503020204020204" charset="-122"/>
                <a:sym typeface="方正兰亭黑_GBK" pitchFamily="2" charset="-122"/>
              </a:rPr>
              <a:t>坐标</a:t>
            </a:r>
            <a:r>
              <a:rPr lang="en-US" altLang="zh-CN" sz="1600" b="1" noProof="1" dirty="0">
                <a:latin typeface="微软雅黑" panose="020B0503020204020204" charset="-122"/>
                <a:ea typeface="微软雅黑" panose="020B0503020204020204" charset="-122"/>
                <a:cs typeface="微软雅黑" panose="020B0503020204020204" charset="-122"/>
                <a:sym typeface="方正兰亭黑_GBK" pitchFamily="2" charset="-122"/>
              </a:rPr>
              <a:t>(Xs,Ys)</a:t>
            </a:r>
            <a:r>
              <a:rPr lang="zh-CN" altLang="en-US" sz="1600" b="1" noProof="1" dirty="0">
                <a:latin typeface="微软雅黑" panose="020B0503020204020204" charset="-122"/>
                <a:ea typeface="微软雅黑" panose="020B0503020204020204" charset="-122"/>
                <a:cs typeface="微软雅黑" panose="020B0503020204020204" charset="-122"/>
                <a:sym typeface="方正兰亭黑_GBK" pitchFamily="2" charset="-122"/>
              </a:rPr>
              <a:t>：</a:t>
            </a:r>
            <a:endParaRPr lang="zh-CN" altLang="en-US" sz="1600" b="1" noProof="1" dirty="0">
              <a:latin typeface="微软雅黑" panose="020B0503020204020204" charset="-122"/>
              <a:ea typeface="微软雅黑" panose="020B0503020204020204" charset="-122"/>
              <a:cs typeface="微软雅黑" panose="020B0503020204020204" charset="-122"/>
              <a:sym typeface="方正兰亭黑_GBK" pitchFamily="2" charset="-122"/>
            </a:endParaRPr>
          </a:p>
          <a:p>
            <a:pPr eaLnBrk="0" hangingPunct="0">
              <a:buFont typeface="Arial" panose="020B0604020202020204" pitchFamily="34" charset="0"/>
            </a:pPr>
            <a:r>
              <a:rPr sz="1600" b="1" dirty="0">
                <a:latin typeface="微软雅黑" panose="020B0503020204020204" charset="-122"/>
                <a:ea typeface="微软雅黑" panose="020B0503020204020204" charset="-122"/>
                <a:cs typeface="微软雅黑" panose="020B0503020204020204" charset="-122"/>
                <a:sym typeface="方正兰亭黑_GBK" pitchFamily="2" charset="-122"/>
              </a:rPr>
              <a:t>    Screen 3D coordinates (</a:t>
            </a:r>
            <a:r>
              <a:rPr lang="en-US" altLang="zh-CN" sz="1600" b="1" dirty="0">
                <a:latin typeface="微软雅黑" panose="020B0503020204020204" charset="-122"/>
                <a:ea typeface="微软雅黑" panose="020B0503020204020204" charset="-122"/>
                <a:cs typeface="微软雅黑" panose="020B0503020204020204" charset="-122"/>
                <a:sym typeface="方正兰亭黑_GBK" pitchFamily="2" charset="-122"/>
              </a:rPr>
              <a:t>Xs,Ys,Zs</a:t>
            </a:r>
            <a:r>
              <a:rPr sz="1600" b="1" dirty="0">
                <a:latin typeface="微软雅黑" panose="020B0503020204020204" charset="-122"/>
                <a:ea typeface="微软雅黑" panose="020B0503020204020204" charset="-122"/>
                <a:cs typeface="微软雅黑" panose="020B0503020204020204" charset="-122"/>
                <a:sym typeface="方正兰亭黑_GBK" pitchFamily="2" charset="-122"/>
              </a:rPr>
              <a:t>) to screen 2D coordinates (</a:t>
            </a:r>
            <a:r>
              <a:rPr lang="en-US" altLang="zh-CN" sz="1600" b="1" dirty="0">
                <a:latin typeface="微软雅黑" panose="020B0503020204020204" charset="-122"/>
                <a:ea typeface="微软雅黑" panose="020B0503020204020204" charset="-122"/>
                <a:cs typeface="微软雅黑" panose="020B0503020204020204" charset="-122"/>
                <a:sym typeface="方正兰亭黑_GBK" pitchFamily="2" charset="-122"/>
              </a:rPr>
              <a:t>Xs,Ys</a:t>
            </a:r>
            <a:r>
              <a:rPr sz="1600" b="1" dirty="0">
                <a:latin typeface="微软雅黑" panose="020B0503020204020204" charset="-122"/>
                <a:ea typeface="微软雅黑" panose="020B0503020204020204" charset="-122"/>
                <a:cs typeface="微软雅黑" panose="020B0503020204020204" charset="-122"/>
                <a:sym typeface="方正兰亭黑_GBK" pitchFamily="2" charset="-122"/>
              </a:rPr>
              <a:t>)</a:t>
            </a:r>
            <a:r>
              <a:rPr lang="zh-CN" altLang="en-US" sz="1600" b="1" dirty="0">
                <a:latin typeface="微软雅黑" panose="020B0503020204020204" charset="-122"/>
                <a:ea typeface="微软雅黑" panose="020B0503020204020204" charset="-122"/>
                <a:cs typeface="微软雅黑" panose="020B0503020204020204" charset="-122"/>
                <a:sym typeface="方正兰亭黑_GBK" pitchFamily="2" charset="-122"/>
              </a:rPr>
              <a:t>：</a:t>
            </a:r>
            <a:endParaRPr lang="zh-CN" altLang="en-US" sz="1600" b="1" noProof="1" dirty="0">
              <a:latin typeface="微软雅黑" panose="020B0503020204020204" charset="-122"/>
              <a:ea typeface="微软雅黑" panose="020B0503020204020204" charset="-122"/>
              <a:cs typeface="微软雅黑" panose="020B0503020204020204" charset="-122"/>
              <a:sym typeface="方正兰亭黑_GBK" pitchFamily="2" charset="-122"/>
            </a:endParaRPr>
          </a:p>
          <a:p>
            <a:pPr marL="285750" indent="-285750" eaLnBrk="0" hangingPunct="0">
              <a:buFont typeface="Arial" panose="020B0604020202020204" pitchFamily="34" charset="0"/>
              <a:buChar char="•"/>
            </a:pPr>
            <a:endParaRPr lang="zh-CN" altLang="en-US" sz="1400" noProof="1" dirty="0">
              <a:latin typeface="微软雅黑" panose="020B0503020204020204" charset="-122"/>
              <a:ea typeface="微软雅黑" panose="020B0503020204020204" charset="-122"/>
              <a:cs typeface="微软雅黑" panose="020B0503020204020204" charset="-122"/>
              <a:sym typeface="方正兰亭黑_GBK" pitchFamily="2" charset="-122"/>
            </a:endParaRPr>
          </a:p>
          <a:p>
            <a:pPr marL="285750" indent="-285750" eaLnBrk="0" hangingPunct="0">
              <a:buFont typeface="Arial" panose="020B0604020202020204" pitchFamily="34" charset="0"/>
              <a:buChar char="•"/>
            </a:pPr>
            <a:endParaRPr lang="zh-CN" altLang="en-US" sz="1400" noProof="1" dirty="0">
              <a:latin typeface="微软雅黑" panose="020B0503020204020204" charset="-122"/>
              <a:ea typeface="微软雅黑" panose="020B0503020204020204" charset="-122"/>
              <a:cs typeface="微软雅黑" panose="020B0503020204020204" charset="-122"/>
              <a:sym typeface="方正兰亭黑_GBK" pitchFamily="2" charset="-122"/>
            </a:endParaRPr>
          </a:p>
          <a:p>
            <a:pPr marL="285750" indent="-285750" eaLnBrk="0" hangingPunct="0">
              <a:buFont typeface="Arial" panose="020B0604020202020204" pitchFamily="34" charset="0"/>
              <a:buChar char="•"/>
            </a:pPr>
            <a:endParaRPr lang="zh-CN" altLang="en-US" sz="1400" noProof="1" dirty="0">
              <a:latin typeface="微软雅黑" panose="020B0503020204020204" charset="-122"/>
              <a:ea typeface="微软雅黑" panose="020B0503020204020204" charset="-122"/>
              <a:cs typeface="微软雅黑" panose="020B0503020204020204" charset="-122"/>
              <a:sym typeface="方正兰亭黑_GBK" pitchFamily="2" charset="-122"/>
            </a:endParaRPr>
          </a:p>
          <a:p>
            <a:pPr algn="ctr" eaLnBrk="0" hangingPunct="0">
              <a:buFont typeface="Arial" panose="020B0604020202020204" pitchFamily="34" charset="0"/>
            </a:pPr>
            <a:r>
              <a:rPr lang="zh-CN" altLang="en-US" sz="1400" noProof="1">
                <a:latin typeface="微软雅黑" panose="020B0503020204020204" charset="-122"/>
                <a:ea typeface="微软雅黑" panose="020B0503020204020204" charset="-122"/>
                <a:cs typeface="微软雅黑" panose="020B0503020204020204" charset="-122"/>
              </a:rPr>
              <a:t>      去掉</a:t>
            </a:r>
            <a:r>
              <a:rPr lang="en-US" altLang="zh-CN" sz="1400" noProof="1">
                <a:latin typeface="微软雅黑" panose="020B0503020204020204" charset="-122"/>
                <a:ea typeface="微软雅黑" panose="020B0503020204020204" charset="-122"/>
                <a:cs typeface="微软雅黑" panose="020B0503020204020204" charset="-122"/>
              </a:rPr>
              <a:t>Zs</a:t>
            </a:r>
            <a:endParaRPr lang="en-US" altLang="zh-CN" sz="1400" noProof="1">
              <a:latin typeface="微软雅黑" panose="020B0503020204020204" charset="-122"/>
              <a:ea typeface="微软雅黑" panose="020B0503020204020204" charset="-122"/>
              <a:cs typeface="微软雅黑" panose="020B0503020204020204" charset="-122"/>
            </a:endParaRPr>
          </a:p>
          <a:p>
            <a:pPr algn="ctr" eaLnBrk="0" hangingPunct="0">
              <a:buFont typeface="Arial" panose="020B0604020202020204" pitchFamily="34" charset="0"/>
            </a:pPr>
            <a:r>
              <a:rPr lang="zh-CN" altLang="en-US" sz="1400">
                <a:latin typeface="微软雅黑" panose="020B0503020204020204" charset="-122"/>
                <a:ea typeface="微软雅黑" panose="020B0503020204020204" charset="-122"/>
                <a:cs typeface="微软雅黑" panose="020B0503020204020204" charset="-122"/>
                <a:sym typeface="+mn-ea"/>
              </a:rPr>
              <a:t>        Remove </a:t>
            </a:r>
            <a:r>
              <a:rPr lang="en-US" altLang="zh-CN" sz="1400">
                <a:latin typeface="微软雅黑" panose="020B0503020204020204" charset="-122"/>
                <a:ea typeface="微软雅黑" panose="020B0503020204020204" charset="-122"/>
                <a:cs typeface="微软雅黑" panose="020B0503020204020204" charset="-122"/>
                <a:sym typeface="+mn-ea"/>
              </a:rPr>
              <a:t>Zs</a:t>
            </a:r>
            <a:endParaRPr lang="en-US" altLang="zh-CN" sz="1400" noProof="1">
              <a:latin typeface="微软雅黑" panose="020B0503020204020204" charset="-122"/>
              <a:ea typeface="微软雅黑" panose="020B0503020204020204" charset="-122"/>
              <a:cs typeface="微软雅黑" panose="020B0503020204020204" charset="-122"/>
            </a:endParaRPr>
          </a:p>
          <a:p>
            <a:pPr algn="ctr" eaLnBrk="0" hangingPunct="0">
              <a:buFont typeface="Arial" panose="020B0604020202020204" pitchFamily="34" charset="0"/>
            </a:pPr>
            <a:endParaRPr lang="zh-CN" altLang="en-US" sz="1400" noProof="1">
              <a:latin typeface="微软雅黑" panose="020B0503020204020204" charset="-122"/>
              <a:ea typeface="微软雅黑" panose="020B0503020204020204" charset="-122"/>
              <a:cs typeface="微软雅黑" panose="020B0503020204020204" charset="-122"/>
            </a:endParaRPr>
          </a:p>
          <a:p>
            <a:pPr marL="171450" indent="-171450" algn="ctr" eaLnBrk="0" hangingPunct="0"/>
            <a:endParaRPr lang="en-US" altLang="zh-CN" sz="1400" noProof="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5229543" y="116523"/>
            <a:ext cx="1811338" cy="368300"/>
          </a:xfrm>
          <a:prstGeom prst="rect">
            <a:avLst/>
          </a:prstGeom>
          <a:noFill/>
        </p:spPr>
        <p:txBody>
          <a:bodyPr wrap="square" rtlCol="0">
            <a:spAutoFit/>
          </a:bodyPr>
          <a:p>
            <a:r>
              <a:rPr lang="en-US" altLang="zh-CN"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目的</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P</a:t>
            </a:r>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urpose</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15366" name="文本框 2"/>
          <p:cNvSpPr txBox="1"/>
          <p:nvPr/>
        </p:nvSpPr>
        <p:spPr>
          <a:xfrm>
            <a:off x="710248" y="768985"/>
            <a:ext cx="7453312" cy="5139055"/>
          </a:xfrm>
          <a:prstGeom prst="rect">
            <a:avLst/>
          </a:prstGeom>
          <a:noFill/>
          <a:ln w="9525">
            <a:noFill/>
          </a:ln>
        </p:spPr>
        <p:txBody>
          <a:bodyPr wrap="square" anchor="t">
            <a:spAutoFit/>
          </a:bodyPr>
          <a:p>
            <a:r>
              <a:rPr lang="zh-CN" altLang="en-US" sz="1600" b="1">
                <a:latin typeface="微软雅黑" panose="020B0503020204020204" charset="-122"/>
                <a:ea typeface="微软雅黑" panose="020B0503020204020204" charset="-122"/>
                <a:cs typeface="微软雅黑" panose="020B0503020204020204" charset="-122"/>
              </a:rPr>
              <a:t>【</a:t>
            </a:r>
            <a:r>
              <a:rPr lang="en-US" altLang="zh-CN" sz="1600" b="1">
                <a:latin typeface="微软雅黑" panose="020B0503020204020204" charset="-122"/>
                <a:ea typeface="微软雅黑" panose="020B0503020204020204" charset="-122"/>
                <a:cs typeface="微软雅黑" panose="020B0503020204020204" charset="-122"/>
              </a:rPr>
              <a:t>1</a:t>
            </a:r>
            <a:r>
              <a:rPr lang="zh-CN" altLang="en-US" sz="1600" b="1">
                <a:latin typeface="微软雅黑" panose="020B0503020204020204" charset="-122"/>
                <a:ea typeface="微软雅黑" panose="020B0503020204020204" charset="-122"/>
                <a:cs typeface="微软雅黑" panose="020B0503020204020204" charset="-122"/>
              </a:rPr>
              <a:t>】</a:t>
            </a:r>
            <a:r>
              <a:rPr lang="en-US" altLang="zh-CN" sz="1600" b="1">
                <a:latin typeface="微软雅黑" panose="020B0503020204020204" charset="-122"/>
                <a:ea typeface="微软雅黑" panose="020B0503020204020204" charset="-122"/>
                <a:cs typeface="微软雅黑" panose="020B0503020204020204" charset="-122"/>
              </a:rPr>
              <a:t>Guiding gui</a:t>
            </a:r>
            <a:r>
              <a:rPr lang="zh-CN" altLang="en-US" sz="1600" b="1">
                <a:latin typeface="微软雅黑" panose="020B0503020204020204" charset="-122"/>
                <a:ea typeface="微软雅黑" panose="020B0503020204020204" charset="-122"/>
                <a:cs typeface="微软雅黑" panose="020B0503020204020204" charset="-122"/>
              </a:rPr>
              <a:t>设计的目的</a:t>
            </a:r>
            <a:r>
              <a:rPr lang="en-US" altLang="zh-CN" sz="1600" b="1">
                <a:latin typeface="微软雅黑" panose="020B0503020204020204" charset="-122"/>
                <a:ea typeface="微软雅黑" panose="020B0503020204020204" charset="-122"/>
                <a:cs typeface="微软雅黑" panose="020B0503020204020204" charset="-122"/>
              </a:rPr>
              <a:t>:</a:t>
            </a:r>
            <a:endParaRPr lang="en-US" altLang="zh-CN" sz="1600" b="1">
              <a:latin typeface="微软雅黑" panose="020B0503020204020204" charset="-122"/>
              <a:ea typeface="微软雅黑" panose="020B0503020204020204" charset="-122"/>
              <a:cs typeface="微软雅黑" panose="020B0503020204020204" charset="-122"/>
            </a:endParaRPr>
          </a:p>
          <a:p>
            <a:r>
              <a:rPr lang="zh-CN" altLang="en-US" sz="1600" b="1">
                <a:latin typeface="微软雅黑" panose="020B0503020204020204" charset="-122"/>
                <a:ea typeface="微软雅黑" panose="020B0503020204020204" charset="-122"/>
                <a:cs typeface="微软雅黑" panose="020B0503020204020204" charset="-122"/>
              </a:rPr>
              <a:t>The purpose of guiding </a:t>
            </a:r>
            <a:r>
              <a:rPr lang="en-US" altLang="zh-CN" sz="1600" b="1">
                <a:latin typeface="微软雅黑" panose="020B0503020204020204" charset="-122"/>
                <a:ea typeface="微软雅黑" panose="020B0503020204020204" charset="-122"/>
                <a:cs typeface="微软雅黑" panose="020B0503020204020204" charset="-122"/>
              </a:rPr>
              <a:t>gui</a:t>
            </a:r>
            <a:r>
              <a:rPr lang="zh-CN" altLang="en-US" sz="1600" b="1">
                <a:latin typeface="微软雅黑" panose="020B0503020204020204" charset="-122"/>
                <a:ea typeface="微软雅黑" panose="020B0503020204020204" charset="-122"/>
                <a:cs typeface="微软雅黑" panose="020B0503020204020204" charset="-122"/>
              </a:rPr>
              <a:t> design</a:t>
            </a:r>
            <a:r>
              <a:rPr lang="en-US" altLang="zh-CN" sz="1600" b="1">
                <a:latin typeface="微软雅黑" panose="020B0503020204020204" charset="-122"/>
                <a:ea typeface="微软雅黑" panose="020B0503020204020204" charset="-122"/>
                <a:cs typeface="微软雅黑" panose="020B0503020204020204" charset="-122"/>
              </a:rPr>
              <a:t>:</a:t>
            </a:r>
            <a:endParaRPr lang="en-US" altLang="zh-CN" sz="1600" b="1">
              <a:latin typeface="微软雅黑" panose="020B0503020204020204" charset="-122"/>
              <a:ea typeface="微软雅黑" panose="020B0503020204020204" charset="-122"/>
              <a:cs typeface="微软雅黑" panose="020B0503020204020204" charset="-122"/>
            </a:endParaRPr>
          </a:p>
          <a:p>
            <a:endParaRPr lang="zh-CN" altLang="en-US" sz="1600">
              <a:latin typeface="Arial" panose="020B0604020202020204" pitchFamily="34" charset="0"/>
              <a:ea typeface="宋体" panose="02010600030101010101" pitchFamily="2" charset="-122"/>
            </a:endParaRPr>
          </a:p>
          <a:p>
            <a:r>
              <a:rPr lang="zh-CN" altLang="en-US" sz="1400">
                <a:latin typeface="微软雅黑" panose="020B0503020204020204" charset="-122"/>
                <a:ea typeface="微软雅黑" panose="020B0503020204020204" charset="-122"/>
                <a:cs typeface="微软雅黑" panose="020B0503020204020204" charset="-122"/>
              </a:rPr>
              <a:t> </a:t>
            </a:r>
            <a:r>
              <a:rPr lang="zh-CN" altLang="en-US" sz="1400">
                <a:latin typeface="微软雅黑" panose="020B0503020204020204" charset="-122"/>
                <a:ea typeface="微软雅黑" panose="020B0503020204020204" charset="-122"/>
                <a:cs typeface="微软雅黑" panose="020B0503020204020204" charset="-122"/>
              </a:rPr>
              <a:t> 实现指尖点跟踪，在</a:t>
            </a:r>
            <a:r>
              <a:rPr lang="en-US" altLang="zh-CN" sz="1400">
                <a:latin typeface="微软雅黑" panose="020B0503020204020204" charset="-122"/>
                <a:ea typeface="微软雅黑" panose="020B0503020204020204" charset="-122"/>
                <a:cs typeface="微软雅黑" panose="020B0503020204020204" charset="-122"/>
              </a:rPr>
              <a:t>pc</a:t>
            </a:r>
            <a:r>
              <a:rPr lang="zh-CN" altLang="en-US" sz="1400">
                <a:latin typeface="微软雅黑" panose="020B0503020204020204" charset="-122"/>
                <a:ea typeface="微软雅黑" panose="020B0503020204020204" charset="-122"/>
                <a:cs typeface="微软雅黑" panose="020B0503020204020204" charset="-122"/>
              </a:rPr>
              <a:t>屏幕上实时显示指尖移动的轨迹</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Achieve fingertip tracking, real-time display of fingertip movement on the PC screen.</a:t>
            </a:r>
            <a:endParaRPr lang="zh-CN" altLang="en-US" sz="1400">
              <a:latin typeface="微软雅黑" panose="020B0503020204020204" charset="-122"/>
              <a:ea typeface="微软雅黑" panose="020B0503020204020204" charset="-122"/>
              <a:cs typeface="微软雅黑" panose="020B0503020204020204" charset="-122"/>
            </a:endParaRPr>
          </a:p>
          <a:p>
            <a:endParaRPr lang="zh-CN" altLang="en-US">
              <a:latin typeface="Arial" panose="020B0604020202020204" pitchFamily="34" charset="0"/>
              <a:ea typeface="宋体" panose="02010600030101010101" pitchFamily="2"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600" b="1">
              <a:latin typeface="微软雅黑" panose="020B0503020204020204" charset="-122"/>
              <a:ea typeface="微软雅黑" panose="020B0503020204020204" charset="-122"/>
              <a:cs typeface="微软雅黑" panose="020B0503020204020204" charset="-122"/>
            </a:endParaRPr>
          </a:p>
          <a:p>
            <a:r>
              <a:rPr lang="zh-CN" altLang="en-US" sz="1600" b="1">
                <a:latin typeface="微软雅黑" panose="020B0503020204020204" charset="-122"/>
                <a:ea typeface="微软雅黑" panose="020B0503020204020204" charset="-122"/>
                <a:cs typeface="微软雅黑" panose="020B0503020204020204" charset="-122"/>
              </a:rPr>
              <a:t>【</a:t>
            </a:r>
            <a:r>
              <a:rPr lang="en-US" altLang="zh-CN" sz="1600" b="1">
                <a:latin typeface="微软雅黑" panose="020B0503020204020204" charset="-122"/>
                <a:ea typeface="微软雅黑" panose="020B0503020204020204" charset="-122"/>
                <a:cs typeface="微软雅黑" panose="020B0503020204020204" charset="-122"/>
              </a:rPr>
              <a:t>2</a:t>
            </a:r>
            <a:r>
              <a:rPr lang="zh-CN" altLang="en-US" sz="1600" b="1">
                <a:latin typeface="微软雅黑" panose="020B0503020204020204" charset="-122"/>
                <a:ea typeface="微软雅黑" panose="020B0503020204020204" charset="-122"/>
                <a:cs typeface="微软雅黑" panose="020B0503020204020204" charset="-122"/>
              </a:rPr>
              <a:t>】</a:t>
            </a:r>
            <a:r>
              <a:rPr lang="en-US" altLang="zh-CN" sz="1600" b="1">
                <a:latin typeface="微软雅黑" panose="020B0503020204020204" charset="-122"/>
                <a:ea typeface="微软雅黑" panose="020B0503020204020204" charset="-122"/>
                <a:cs typeface="微软雅黑" panose="020B0503020204020204" charset="-122"/>
              </a:rPr>
              <a:t>Guiding gui</a:t>
            </a:r>
            <a:r>
              <a:rPr lang="zh-CN" altLang="en-US" sz="1600" b="1">
                <a:latin typeface="微软雅黑" panose="020B0503020204020204" charset="-122"/>
                <a:ea typeface="微软雅黑" panose="020B0503020204020204" charset="-122"/>
                <a:cs typeface="微软雅黑" panose="020B0503020204020204" charset="-122"/>
              </a:rPr>
              <a:t>的核心内容：</a:t>
            </a:r>
            <a:endParaRPr lang="zh-CN" altLang="en-US" sz="1600" b="1">
              <a:latin typeface="微软雅黑" panose="020B0503020204020204" charset="-122"/>
              <a:ea typeface="微软雅黑" panose="020B0503020204020204" charset="-122"/>
              <a:cs typeface="微软雅黑" panose="020B0503020204020204" charset="-122"/>
            </a:endParaRPr>
          </a:p>
          <a:p>
            <a:r>
              <a:rPr lang="zh-CN" altLang="en-US" sz="1600" b="1">
                <a:latin typeface="微软雅黑" panose="020B0503020204020204" charset="-122"/>
                <a:ea typeface="微软雅黑" panose="020B0503020204020204" charset="-122"/>
                <a:cs typeface="微软雅黑" panose="020B0503020204020204" charset="-122"/>
              </a:rPr>
              <a:t>Core content of Guiding gui:</a:t>
            </a:r>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  坐标系的转换</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sym typeface="+mn-ea"/>
              </a:rPr>
              <a:t>coordinate transformation</a:t>
            </a:r>
            <a:endParaRPr lang="zh-CN" altLang="en-US" sz="140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960120" y="2116455"/>
            <a:ext cx="3256280" cy="22726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31" name="Text Box 7"/>
          <p:cNvSpPr txBox="1"/>
          <p:nvPr/>
        </p:nvSpPr>
        <p:spPr>
          <a:xfrm>
            <a:off x="208915" y="598805"/>
            <a:ext cx="7460615" cy="829945"/>
          </a:xfrm>
          <a:prstGeom prst="rect">
            <a:avLst/>
          </a:prstGeom>
          <a:noFill/>
          <a:ln w="9525">
            <a:noFill/>
          </a:ln>
        </p:spPr>
        <p:txBody>
          <a:bodyPr wrap="square" anchor="t">
            <a:spAutoFit/>
          </a:bodyPr>
          <a:p>
            <a:pPr marL="342900" indent="-342900" eaLnBrk="0" hangingPunct="0">
              <a:buFont typeface="Arial" panose="020B0604020202020204" pitchFamily="34" charset="0"/>
              <a:buChar char="•"/>
            </a:pPr>
            <a:r>
              <a:rPr lang="zh-CN" altLang="en-US" sz="1600" b="1" dirty="0">
                <a:latin typeface="微软雅黑" panose="020B0503020204020204" charset="-122"/>
                <a:ea typeface="微软雅黑" panose="020B0503020204020204" charset="-122"/>
                <a:cs typeface="微软雅黑" panose="020B0503020204020204" charset="-122"/>
                <a:sym typeface="方正兰亭黑_GBK" pitchFamily="2" charset="-122"/>
              </a:rPr>
              <a:t>屏幕</a:t>
            </a:r>
            <a:r>
              <a:rPr lang="en-US" altLang="zh-CN" sz="1600" b="1" dirty="0">
                <a:latin typeface="微软雅黑" panose="020B0503020204020204" charset="-122"/>
                <a:ea typeface="微软雅黑" panose="020B0503020204020204" charset="-122"/>
                <a:cs typeface="微软雅黑" panose="020B0503020204020204" charset="-122"/>
                <a:sym typeface="方正兰亭黑_GBK" pitchFamily="2" charset="-122"/>
              </a:rPr>
              <a:t>2D</a:t>
            </a:r>
            <a:r>
              <a:rPr lang="zh-CN" altLang="en-US" sz="1600" b="1" dirty="0">
                <a:latin typeface="微软雅黑" panose="020B0503020204020204" charset="-122"/>
                <a:ea typeface="微软雅黑" panose="020B0503020204020204" charset="-122"/>
                <a:cs typeface="微软雅黑" panose="020B0503020204020204" charset="-122"/>
                <a:sym typeface="方正兰亭黑_GBK" pitchFamily="2" charset="-122"/>
              </a:rPr>
              <a:t>坐标</a:t>
            </a:r>
            <a:r>
              <a:rPr lang="en-US" altLang="zh-CN" sz="1600" b="1" dirty="0">
                <a:latin typeface="微软雅黑" panose="020B0503020204020204" charset="-122"/>
                <a:ea typeface="微软雅黑" panose="020B0503020204020204" charset="-122"/>
                <a:cs typeface="微软雅黑" panose="020B0503020204020204" charset="-122"/>
                <a:sym typeface="方正兰亭黑_GBK" pitchFamily="2" charset="-122"/>
              </a:rPr>
              <a:t>(Xs,Ys)</a:t>
            </a:r>
            <a:r>
              <a:rPr lang="zh-CN" altLang="en-US" sz="1600" b="1" dirty="0">
                <a:latin typeface="微软雅黑" panose="020B0503020204020204" charset="-122"/>
                <a:ea typeface="微软雅黑" panose="020B0503020204020204" charset="-122"/>
                <a:cs typeface="微软雅黑" panose="020B0503020204020204" charset="-122"/>
                <a:sym typeface="方正兰亭黑_GBK" pitchFamily="2" charset="-122"/>
              </a:rPr>
              <a:t>转</a:t>
            </a:r>
            <a:r>
              <a:rPr lang="zh-CN" altLang="en-US" sz="1600" b="1">
                <a:latin typeface="微软雅黑" panose="020B0503020204020204" charset="-122"/>
                <a:ea typeface="微软雅黑" panose="020B0503020204020204" charset="-122"/>
                <a:cs typeface="微软雅黑" panose="020B0503020204020204" charset="-122"/>
              </a:rPr>
              <a:t>像素坐标</a:t>
            </a:r>
            <a:r>
              <a:rPr lang="en-US" altLang="zh-CN" sz="1600" b="1">
                <a:latin typeface="微软雅黑" panose="020B0503020204020204" charset="-122"/>
                <a:ea typeface="微软雅黑" panose="020B0503020204020204" charset="-122"/>
                <a:cs typeface="微软雅黑" panose="020B0503020204020204" charset="-122"/>
              </a:rPr>
              <a:t>(u,v)</a:t>
            </a:r>
            <a:endParaRPr lang="en-US" altLang="zh-CN" sz="1600" b="1">
              <a:latin typeface="微软雅黑" panose="020B0503020204020204" charset="-122"/>
              <a:ea typeface="微软雅黑" panose="020B0503020204020204" charset="-122"/>
              <a:cs typeface="微软雅黑" panose="020B0503020204020204" charset="-122"/>
            </a:endParaRPr>
          </a:p>
          <a:p>
            <a:pPr marL="342900" indent="-342900" eaLnBrk="0" hangingPunct="0">
              <a:buFont typeface="Arial" panose="020B0604020202020204" pitchFamily="34" charset="0"/>
              <a:buChar char="•"/>
            </a:pPr>
            <a:r>
              <a:rPr lang="zh-CN" sz="1600" b="1">
                <a:latin typeface="微软雅黑" panose="020B0503020204020204" charset="-122"/>
                <a:ea typeface="微软雅黑" panose="020B0503020204020204" charset="-122"/>
                <a:cs typeface="微软雅黑" panose="020B0503020204020204" charset="-122"/>
                <a:sym typeface="+mn-ea"/>
              </a:rPr>
              <a:t>Screen 2D coordinates (</a:t>
            </a:r>
            <a:r>
              <a:rPr lang="en-US" altLang="zh-CN" sz="1600" b="1" dirty="0">
                <a:latin typeface="微软雅黑" panose="020B0503020204020204" charset="-122"/>
                <a:ea typeface="微软雅黑" panose="020B0503020204020204" charset="-122"/>
                <a:cs typeface="微软雅黑" panose="020B0503020204020204" charset="-122"/>
                <a:sym typeface="方正兰亭黑_GBK" pitchFamily="2" charset="-122"/>
              </a:rPr>
              <a:t>Xs,Ys</a:t>
            </a:r>
            <a:r>
              <a:rPr lang="zh-CN" sz="1600" b="1">
                <a:latin typeface="微软雅黑" panose="020B0503020204020204" charset="-122"/>
                <a:ea typeface="微软雅黑" panose="020B0503020204020204" charset="-122"/>
                <a:cs typeface="微软雅黑" panose="020B0503020204020204" charset="-122"/>
                <a:sym typeface="+mn-ea"/>
              </a:rPr>
              <a:t>) to pixel coordinates (</a:t>
            </a:r>
            <a:r>
              <a:rPr lang="en-US" altLang="zh-CN" sz="1600" b="1">
                <a:latin typeface="微软雅黑" panose="020B0503020204020204" charset="-122"/>
                <a:ea typeface="微软雅黑" panose="020B0503020204020204" charset="-122"/>
                <a:cs typeface="微软雅黑" panose="020B0503020204020204" charset="-122"/>
                <a:sym typeface="+mn-ea"/>
              </a:rPr>
              <a:t>u,v</a:t>
            </a:r>
            <a:r>
              <a:rPr lang="zh-CN" sz="1600" b="1">
                <a:latin typeface="微软雅黑" panose="020B0503020204020204" charset="-122"/>
                <a:ea typeface="微软雅黑" panose="020B0503020204020204" charset="-122"/>
                <a:cs typeface="微软雅黑" panose="020B0503020204020204" charset="-122"/>
                <a:sym typeface="+mn-ea"/>
              </a:rPr>
              <a:t>)</a:t>
            </a:r>
            <a:endParaRPr lang="zh-CN" sz="1600" b="1">
              <a:latin typeface="微软雅黑" panose="020B0503020204020204" charset="-122"/>
              <a:ea typeface="微软雅黑" panose="020B0503020204020204" charset="-122"/>
              <a:cs typeface="微软雅黑" panose="020B0503020204020204" charset="-122"/>
            </a:endParaRPr>
          </a:p>
          <a:p>
            <a:pPr marL="342900" indent="-342900" eaLnBrk="0" hangingPunct="0">
              <a:buFont typeface="Arial" panose="020B0604020202020204" pitchFamily="34" charset="0"/>
              <a:buChar char="•"/>
            </a:pPr>
            <a:endParaRPr lang="en-US" altLang="zh-CN" sz="1600" b="1" dirty="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1249045" y="1350010"/>
            <a:ext cx="4713817" cy="2032826"/>
            <a:chOff x="1190" y="5292"/>
            <a:chExt cx="10030" cy="4903"/>
          </a:xfrm>
        </p:grpSpPr>
        <p:sp>
          <p:nvSpPr>
            <p:cNvPr id="11" name="矩形 10"/>
            <p:cNvSpPr/>
            <p:nvPr/>
          </p:nvSpPr>
          <p:spPr>
            <a:xfrm>
              <a:off x="2210" y="5740"/>
              <a:ext cx="5218" cy="37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r>
                <a:rPr lang="en-US" altLang="zh-CN" strike="noStrike" noProof="1">
                  <a:sym typeface="+mn-ea"/>
                </a:rPr>
                <a:t>Ys</a:t>
              </a:r>
              <a:endParaRPr lang="zh-CN" altLang="en-US" strike="noStrike" noProof="1"/>
            </a:p>
          </p:txBody>
        </p:sp>
        <p:grpSp>
          <p:nvGrpSpPr>
            <p:cNvPr id="3" name="组合 2"/>
            <p:cNvGrpSpPr/>
            <p:nvPr/>
          </p:nvGrpSpPr>
          <p:grpSpPr>
            <a:xfrm>
              <a:off x="1190" y="5292"/>
              <a:ext cx="10030" cy="4903"/>
              <a:chOff x="1190" y="5292"/>
              <a:chExt cx="10030" cy="4903"/>
            </a:xfrm>
          </p:grpSpPr>
          <p:cxnSp>
            <p:nvCxnSpPr>
              <p:cNvPr id="12" name="直接箭头连接符 11"/>
              <p:cNvCxnSpPr/>
              <p:nvPr/>
            </p:nvCxnSpPr>
            <p:spPr>
              <a:xfrm>
                <a:off x="2210" y="7597"/>
                <a:ext cx="5218" cy="0"/>
              </a:xfrm>
              <a:prstGeom prst="straightConnector1">
                <a:avLst/>
              </a:prstGeom>
              <a:ln>
                <a:tailEnd type="arrow" w="med" len="med"/>
              </a:ln>
            </p:spPr>
            <p:style>
              <a:lnRef idx="2">
                <a:schemeClr val="accent2"/>
              </a:lnRef>
              <a:fillRef idx="0">
                <a:schemeClr val="accent2"/>
              </a:fillRef>
              <a:effectRef idx="1">
                <a:schemeClr val="accent2"/>
              </a:effectRef>
              <a:fontRef idx="minor">
                <a:schemeClr val="tx1"/>
              </a:fontRef>
            </p:style>
          </p:cxnSp>
          <p:cxnSp>
            <p:nvCxnSpPr>
              <p:cNvPr id="13" name="直接箭头连接符 12"/>
              <p:cNvCxnSpPr/>
              <p:nvPr/>
            </p:nvCxnSpPr>
            <p:spPr>
              <a:xfrm>
                <a:off x="4820" y="5727"/>
                <a:ext cx="0" cy="3743"/>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14" name="直接箭头连接符 13"/>
              <p:cNvCxnSpPr/>
              <p:nvPr/>
            </p:nvCxnSpPr>
            <p:spPr>
              <a:xfrm>
                <a:off x="1985" y="5480"/>
                <a:ext cx="5560" cy="43"/>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cxnSp>
            <p:nvCxnSpPr>
              <p:cNvPr id="5" name="直接箭头连接符 4"/>
              <p:cNvCxnSpPr/>
              <p:nvPr/>
            </p:nvCxnSpPr>
            <p:spPr>
              <a:xfrm>
                <a:off x="1980" y="5480"/>
                <a:ext cx="5" cy="4103"/>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47117" name="文本框 16"/>
              <p:cNvSpPr txBox="1"/>
              <p:nvPr/>
            </p:nvSpPr>
            <p:spPr>
              <a:xfrm>
                <a:off x="7760" y="5292"/>
                <a:ext cx="600" cy="888"/>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u</a:t>
                </a:r>
                <a:endParaRPr lang="en-US" altLang="zh-CN">
                  <a:latin typeface="Arial" panose="020B0604020202020204" pitchFamily="34" charset="0"/>
                  <a:ea typeface="宋体" panose="02010600030101010101" pitchFamily="2" charset="-122"/>
                </a:endParaRPr>
              </a:p>
            </p:txBody>
          </p:sp>
          <p:sp>
            <p:nvSpPr>
              <p:cNvPr id="47118" name="文本框 17"/>
              <p:cNvSpPr txBox="1"/>
              <p:nvPr/>
            </p:nvSpPr>
            <p:spPr>
              <a:xfrm>
                <a:off x="1190" y="9307"/>
                <a:ext cx="600" cy="888"/>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v</a:t>
                </a:r>
                <a:endParaRPr lang="en-US" altLang="zh-CN">
                  <a:latin typeface="Arial" panose="020B0604020202020204" pitchFamily="34" charset="0"/>
                  <a:ea typeface="宋体" panose="02010600030101010101" pitchFamily="2" charset="-122"/>
                </a:endParaRPr>
              </a:p>
            </p:txBody>
          </p:sp>
          <p:sp>
            <p:nvSpPr>
              <p:cNvPr id="47119" name="文本框 18"/>
              <p:cNvSpPr txBox="1"/>
              <p:nvPr/>
            </p:nvSpPr>
            <p:spPr>
              <a:xfrm>
                <a:off x="7050" y="6903"/>
                <a:ext cx="947" cy="740"/>
              </a:xfrm>
              <a:prstGeom prst="rect">
                <a:avLst/>
              </a:prstGeom>
              <a:noFill/>
              <a:ln w="9525">
                <a:noFill/>
              </a:ln>
            </p:spPr>
            <p:txBody>
              <a:bodyPr wrap="square" anchor="t">
                <a:spAutoFit/>
              </a:bodyPr>
              <a:p>
                <a:r>
                  <a:rPr lang="en-US" altLang="zh-CN" sz="1400">
                    <a:latin typeface="Arial" panose="020B0604020202020204" pitchFamily="34" charset="0"/>
                    <a:ea typeface="宋体" panose="02010600030101010101" pitchFamily="2" charset="-122"/>
                  </a:rPr>
                  <a:t>Xs</a:t>
                </a:r>
                <a:endParaRPr lang="zh-CN" altLang="en-US" sz="1400">
                  <a:latin typeface="Arial" panose="020B0604020202020204" pitchFamily="34" charset="0"/>
                  <a:ea typeface="宋体" panose="02010600030101010101" pitchFamily="2" charset="-122"/>
                </a:endParaRPr>
              </a:p>
            </p:txBody>
          </p:sp>
          <p:sp>
            <p:nvSpPr>
              <p:cNvPr id="47120" name="文本框 19"/>
              <p:cNvSpPr txBox="1"/>
              <p:nvPr/>
            </p:nvSpPr>
            <p:spPr>
              <a:xfrm>
                <a:off x="3977" y="8903"/>
                <a:ext cx="893" cy="740"/>
              </a:xfrm>
              <a:prstGeom prst="rect">
                <a:avLst/>
              </a:prstGeom>
              <a:noFill/>
              <a:ln w="9525">
                <a:noFill/>
              </a:ln>
            </p:spPr>
            <p:txBody>
              <a:bodyPr wrap="square" anchor="t">
                <a:spAutoFit/>
              </a:bodyPr>
              <a:p>
                <a:r>
                  <a:rPr lang="en-US" altLang="zh-CN" sz="1400">
                    <a:latin typeface="Arial" panose="020B0604020202020204" pitchFamily="34" charset="0"/>
                    <a:ea typeface="宋体" panose="02010600030101010101" pitchFamily="2" charset="-122"/>
                  </a:rPr>
                  <a:t>Ys</a:t>
                </a:r>
                <a:endParaRPr lang="zh-CN" altLang="en-US" sz="1400">
                  <a:latin typeface="Arial" panose="020B0604020202020204" pitchFamily="34" charset="0"/>
                  <a:ea typeface="宋体" panose="02010600030101010101" pitchFamily="2" charset="-122"/>
                </a:endParaRPr>
              </a:p>
            </p:txBody>
          </p:sp>
          <p:sp>
            <p:nvSpPr>
              <p:cNvPr id="47121" name="文本框 21"/>
              <p:cNvSpPr txBox="1"/>
              <p:nvPr/>
            </p:nvSpPr>
            <p:spPr>
              <a:xfrm>
                <a:off x="4871" y="7831"/>
                <a:ext cx="6349" cy="665"/>
              </a:xfrm>
              <a:prstGeom prst="rect">
                <a:avLst/>
              </a:prstGeom>
              <a:noFill/>
              <a:ln w="9525">
                <a:noFill/>
              </a:ln>
            </p:spPr>
            <p:txBody>
              <a:bodyPr wrap="square" anchor="t">
                <a:spAutoFit/>
              </a:bodyPr>
              <a:p>
                <a:r>
                  <a:rPr lang="en-US" altLang="zh-CN" sz="1200">
                    <a:latin typeface="Arial" panose="020B0604020202020204" pitchFamily="34" charset="0"/>
                    <a:ea typeface="宋体" panose="02010600030101010101" pitchFamily="2" charset="-122"/>
                  </a:rPr>
                  <a:t>(max_pix_</a:t>
                </a:r>
                <a:r>
                  <a:rPr lang="en-US" altLang="zh-CN" sz="1200">
                    <a:latin typeface="Arial" panose="020B0604020202020204" pitchFamily="34" charset="0"/>
                    <a:ea typeface="宋体" panose="02010600030101010101" pitchFamily="2" charset="-122"/>
                    <a:sym typeface="宋体" panose="02010600030101010101" pitchFamily="2" charset="-122"/>
                  </a:rPr>
                  <a:t>width/2,max_pix_height/2</a:t>
                </a:r>
                <a:r>
                  <a:rPr lang="en-US" altLang="zh-CN" sz="1200">
                    <a:latin typeface="Arial" panose="020B0604020202020204" pitchFamily="34" charset="0"/>
                    <a:ea typeface="宋体" panose="02010600030101010101" pitchFamily="2" charset="-122"/>
                  </a:rPr>
                  <a:t>)</a:t>
                </a:r>
                <a:endParaRPr lang="en-US" altLang="zh-CN" sz="1200">
                  <a:latin typeface="Arial" panose="020B0604020202020204" pitchFamily="34" charset="0"/>
                  <a:ea typeface="宋体" panose="02010600030101010101" pitchFamily="2" charset="-122"/>
                </a:endParaRPr>
              </a:p>
            </p:txBody>
          </p:sp>
          <p:cxnSp>
            <p:nvCxnSpPr>
              <p:cNvPr id="8" name="直接箭头连接符 7"/>
              <p:cNvCxnSpPr/>
              <p:nvPr/>
            </p:nvCxnSpPr>
            <p:spPr>
              <a:xfrm>
                <a:off x="4820" y="7587"/>
                <a:ext cx="225" cy="2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sp>
        <p:nvSpPr>
          <p:cNvPr id="40" name="文本框 39"/>
          <p:cNvSpPr txBox="1"/>
          <p:nvPr/>
        </p:nvSpPr>
        <p:spPr>
          <a:xfrm>
            <a:off x="311785" y="3492500"/>
            <a:ext cx="8755380" cy="2676525"/>
          </a:xfrm>
          <a:prstGeom prst="rect">
            <a:avLst/>
          </a:prstGeom>
          <a:noFill/>
        </p:spPr>
        <p:txBody>
          <a:bodyPr wrap="square" rtlCol="0">
            <a:spAutoFit/>
          </a:bodyPr>
          <a:p>
            <a:pPr>
              <a:buFont typeface="Arial" panose="020B0604020202020204" pitchFamily="34" charset="0"/>
            </a:pPr>
            <a:r>
              <a:rPr lang="zh-CN" altLang="en-US" sz="1400" noProof="1">
                <a:latin typeface="微软雅黑" panose="020B0503020204020204" charset="-122"/>
                <a:ea typeface="微软雅黑" panose="020B0503020204020204" charset="-122"/>
                <a:cs typeface="微软雅黑" panose="020B0503020204020204" charset="-122"/>
              </a:rPr>
              <a:t>方法：</a:t>
            </a:r>
            <a:endParaRPr lang="zh-CN" altLang="en-US" sz="1400"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zh-CN" altLang="en-US" sz="1400">
                <a:latin typeface="微软雅黑" panose="020B0503020204020204" charset="-122"/>
                <a:ea typeface="微软雅黑" panose="020B0503020204020204" charset="-122"/>
                <a:cs typeface="微软雅黑" panose="020B0503020204020204" charset="-122"/>
                <a:sym typeface="+mn-ea"/>
              </a:rPr>
              <a:t>method</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zh-CN" altLang="en-US" sz="1400"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zh-CN" altLang="en-US" sz="1400" noProof="1">
                <a:latin typeface="微软雅黑" panose="020B0503020204020204" charset="-122"/>
                <a:ea typeface="微软雅黑" panose="020B0503020204020204" charset="-122"/>
                <a:cs typeface="微软雅黑" panose="020B0503020204020204" charset="-122"/>
              </a:rPr>
              <a:t>取</a:t>
            </a:r>
            <a:r>
              <a:rPr lang="en-US" altLang="zh-CN" sz="1400" noProof="1">
                <a:latin typeface="微软雅黑" panose="020B0503020204020204" charset="-122"/>
                <a:ea typeface="微软雅黑" panose="020B0503020204020204" charset="-122"/>
                <a:cs typeface="微软雅黑" panose="020B0503020204020204" charset="-122"/>
              </a:rPr>
              <a:t>Xs,Ys</a:t>
            </a:r>
            <a:r>
              <a:rPr lang="zh-CN" altLang="en-US" sz="1400" noProof="1">
                <a:latin typeface="微软雅黑" panose="020B0503020204020204" charset="-122"/>
                <a:ea typeface="微软雅黑" panose="020B0503020204020204" charset="-122"/>
                <a:cs typeface="微软雅黑" panose="020B0503020204020204" charset="-122"/>
              </a:rPr>
              <a:t>利用如下公式计算</a:t>
            </a:r>
            <a:r>
              <a:rPr lang="en-US" altLang="zh-CN" sz="1400" noProof="1">
                <a:latin typeface="微软雅黑" panose="020B0503020204020204" charset="-122"/>
                <a:ea typeface="微软雅黑" panose="020B0503020204020204" charset="-122"/>
                <a:cs typeface="微软雅黑" panose="020B0503020204020204" charset="-122"/>
              </a:rPr>
              <a:t>u,v</a:t>
            </a:r>
            <a:r>
              <a:rPr lang="zh-CN" altLang="en-US" sz="1400" noProof="1">
                <a:latin typeface="微软雅黑" panose="020B0503020204020204" charset="-122"/>
                <a:ea typeface="微软雅黑" panose="020B0503020204020204" charset="-122"/>
                <a:cs typeface="微软雅黑" panose="020B0503020204020204" charset="-122"/>
              </a:rPr>
              <a:t>：</a:t>
            </a:r>
            <a:endParaRPr lang="zh-CN" altLang="en-US" sz="1400"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sz="1400">
                <a:latin typeface="微软雅黑" panose="020B0503020204020204" charset="-122"/>
                <a:ea typeface="微软雅黑" panose="020B0503020204020204" charset="-122"/>
                <a:cs typeface="微软雅黑" panose="020B0503020204020204" charset="-122"/>
                <a:sym typeface="+mn-ea"/>
              </a:rPr>
              <a:t>Take XS, Ys and use the following formula to calculate u,</a:t>
            </a:r>
            <a:r>
              <a:rPr lang="en-US" sz="1400">
                <a:latin typeface="微软雅黑" panose="020B0503020204020204" charset="-122"/>
                <a:ea typeface="微软雅黑" panose="020B0503020204020204" charset="-122"/>
                <a:cs typeface="微软雅黑" panose="020B0503020204020204" charset="-122"/>
                <a:sym typeface="+mn-ea"/>
              </a:rPr>
              <a:t>v</a:t>
            </a:r>
            <a:r>
              <a:rPr lang="zh-CN" altLang="en-US" sz="1400">
                <a:latin typeface="微软雅黑" panose="020B0503020204020204" charset="-122"/>
                <a:ea typeface="微软雅黑" panose="020B0503020204020204" charset="-122"/>
                <a:cs typeface="微软雅黑" panose="020B0503020204020204" charset="-122"/>
                <a:sym typeface="+mn-ea"/>
              </a:rPr>
              <a:t>：</a:t>
            </a:r>
            <a:endParaRPr lang="zh-CN" altLang="en-US" sz="1400"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endParaRPr lang="zh-CN" altLang="en-US" sz="1400"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en-US" altLang="zh-CN" sz="1400" noProof="1">
                <a:latin typeface="微软雅黑" panose="020B0503020204020204" charset="-122"/>
                <a:ea typeface="微软雅黑" panose="020B0503020204020204" charset="-122"/>
                <a:cs typeface="微软雅黑" panose="020B0503020204020204" charset="-122"/>
              </a:rPr>
              <a:t>u=Xs*(max_pix_</a:t>
            </a:r>
            <a:r>
              <a:rPr lang="en-US" altLang="zh-CN" sz="1400" noProof="1">
                <a:latin typeface="微软雅黑" panose="020B0503020204020204" charset="-122"/>
                <a:ea typeface="微软雅黑" panose="020B0503020204020204" charset="-122"/>
                <a:cs typeface="微软雅黑" panose="020B0503020204020204" charset="-122"/>
                <a:sym typeface="+mn-ea"/>
              </a:rPr>
              <a:t>width</a:t>
            </a:r>
            <a:r>
              <a:rPr lang="en-US" altLang="zh-CN" sz="1400" noProof="1">
                <a:latin typeface="微软雅黑" panose="020B0503020204020204" charset="-122"/>
                <a:ea typeface="微软雅黑" panose="020B0503020204020204" charset="-122"/>
                <a:cs typeface="微软雅黑" panose="020B0503020204020204" charset="-122"/>
              </a:rPr>
              <a:t>/max_width)+max_pix_</a:t>
            </a:r>
            <a:r>
              <a:rPr lang="en-US" altLang="zh-CN" sz="1400" noProof="1">
                <a:latin typeface="微软雅黑" panose="020B0503020204020204" charset="-122"/>
                <a:ea typeface="微软雅黑" panose="020B0503020204020204" charset="-122"/>
                <a:cs typeface="微软雅黑" panose="020B0503020204020204" charset="-122"/>
                <a:sym typeface="+mn-ea"/>
              </a:rPr>
              <a:t>width/2</a:t>
            </a:r>
            <a:endParaRPr lang="en-US" altLang="zh-CN" sz="1400" noProof="1">
              <a:latin typeface="微软雅黑" panose="020B0503020204020204" charset="-122"/>
              <a:ea typeface="微软雅黑" panose="020B0503020204020204" charset="-122"/>
              <a:cs typeface="微软雅黑" panose="020B0503020204020204" charset="-122"/>
              <a:sym typeface="+mn-ea"/>
            </a:endParaRPr>
          </a:p>
          <a:p>
            <a:pPr>
              <a:buFont typeface="Arial" panose="020B0604020202020204" pitchFamily="34" charset="0"/>
            </a:pPr>
            <a:r>
              <a:rPr lang="en-US" altLang="zh-CN" sz="1400" noProof="1">
                <a:latin typeface="微软雅黑" panose="020B0503020204020204" charset="-122"/>
                <a:ea typeface="微软雅黑" panose="020B0503020204020204" charset="-122"/>
                <a:cs typeface="微软雅黑" panose="020B0503020204020204" charset="-122"/>
                <a:sym typeface="+mn-ea"/>
              </a:rPr>
              <a:t>v=Ys*(max_pix_height/max_height)+max_pix_height/2</a:t>
            </a:r>
            <a:endParaRPr lang="en-US" altLang="zh-CN" sz="1400" noProof="1">
              <a:latin typeface="微软雅黑" panose="020B0503020204020204" charset="-122"/>
              <a:ea typeface="微软雅黑" panose="020B0503020204020204" charset="-122"/>
              <a:cs typeface="微软雅黑" panose="020B0503020204020204" charset="-122"/>
              <a:sym typeface="+mn-ea"/>
            </a:endParaRPr>
          </a:p>
          <a:p>
            <a:pPr>
              <a:buFont typeface="Arial" panose="020B0604020202020204" pitchFamily="34" charset="0"/>
            </a:pPr>
            <a:endParaRPr lang="en-US" altLang="zh-CN" sz="1400"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en-US" altLang="zh-CN" sz="1400" noProof="1">
                <a:latin typeface="微软雅黑" panose="020B0503020204020204" charset="-122"/>
                <a:ea typeface="微软雅黑" panose="020B0503020204020204" charset="-122"/>
                <a:cs typeface="微软雅黑" panose="020B0503020204020204" charset="-122"/>
              </a:rPr>
              <a:t>max_pix_width/</a:t>
            </a:r>
            <a:r>
              <a:rPr lang="en-US" altLang="zh-CN" sz="1400" noProof="1">
                <a:latin typeface="微软雅黑" panose="020B0503020204020204" charset="-122"/>
                <a:ea typeface="微软雅黑" panose="020B0503020204020204" charset="-122"/>
                <a:cs typeface="微软雅黑" panose="020B0503020204020204" charset="-122"/>
                <a:sym typeface="+mn-ea"/>
              </a:rPr>
              <a:t>max_pix_height(/pixel)</a:t>
            </a:r>
            <a:r>
              <a:rPr lang="zh-CN" altLang="en-US" sz="1400" noProof="1">
                <a:latin typeface="微软雅黑" panose="020B0503020204020204" charset="-122"/>
                <a:ea typeface="微软雅黑" panose="020B0503020204020204" charset="-122"/>
                <a:cs typeface="微软雅黑" panose="020B0503020204020204" charset="-122"/>
                <a:sym typeface="+mn-ea"/>
              </a:rPr>
              <a:t>：屏幕分辨率宽高</a:t>
            </a:r>
            <a:r>
              <a:rPr lang="en-US" altLang="zh-CN" sz="1400" noProof="1">
                <a:latin typeface="微软雅黑" panose="020B0503020204020204" charset="-122"/>
                <a:ea typeface="微软雅黑" panose="020B0503020204020204" charset="-122"/>
                <a:cs typeface="微软雅黑" panose="020B0503020204020204" charset="-122"/>
                <a:sym typeface="+mn-ea"/>
              </a:rPr>
              <a:t>(</a:t>
            </a:r>
            <a:r>
              <a:rPr lang="en-US" altLang="zh-CN" sz="1400">
                <a:latin typeface="微软雅黑" panose="020B0503020204020204" charset="-122"/>
                <a:ea typeface="微软雅黑" panose="020B0503020204020204" charset="-122"/>
                <a:cs typeface="微软雅黑" panose="020B0503020204020204" charset="-122"/>
                <a:sym typeface="+mn-ea"/>
              </a:rPr>
              <a:t>PC </a:t>
            </a:r>
            <a:r>
              <a:rPr lang="zh-CN" altLang="en-US" sz="1400">
                <a:latin typeface="微软雅黑" panose="020B0503020204020204" charset="-122"/>
                <a:ea typeface="微软雅黑" panose="020B0503020204020204" charset="-122"/>
                <a:cs typeface="微软雅黑" panose="020B0503020204020204" charset="-122"/>
                <a:sym typeface="+mn-ea"/>
              </a:rPr>
              <a:t>Screen resolution width and height</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zh-CN" altLang="en-US" sz="1400" noProof="1">
              <a:latin typeface="微软雅黑" panose="020B0503020204020204" charset="-122"/>
              <a:ea typeface="微软雅黑" panose="020B0503020204020204" charset="-122"/>
              <a:cs typeface="微软雅黑" panose="020B0503020204020204" charset="-122"/>
              <a:sym typeface="+mn-ea"/>
            </a:endParaRPr>
          </a:p>
          <a:p>
            <a:pPr>
              <a:buFont typeface="Arial" panose="020B0604020202020204" pitchFamily="34" charset="0"/>
            </a:pPr>
            <a:endParaRPr lang="zh-CN" altLang="en-US" sz="1400" noProof="1">
              <a:latin typeface="微软雅黑" panose="020B0503020204020204" charset="-122"/>
              <a:ea typeface="微软雅黑" panose="020B0503020204020204" charset="-122"/>
              <a:cs typeface="微软雅黑" panose="020B0503020204020204" charset="-122"/>
              <a:sym typeface="+mn-ea"/>
            </a:endParaRPr>
          </a:p>
          <a:p>
            <a:pPr>
              <a:buFont typeface="Arial" panose="020B0604020202020204" pitchFamily="34" charset="0"/>
            </a:pPr>
            <a:r>
              <a:rPr lang="en-US" altLang="zh-CN" sz="1400" noProof="1">
                <a:latin typeface="微软雅黑" panose="020B0503020204020204" charset="-122"/>
                <a:ea typeface="微软雅黑" panose="020B0503020204020204" charset="-122"/>
                <a:cs typeface="微软雅黑" panose="020B0503020204020204" charset="-122"/>
                <a:sym typeface="+mn-ea"/>
              </a:rPr>
              <a:t>max_width/max_height(/mm)</a:t>
            </a:r>
            <a:r>
              <a:rPr lang="zh-CN" altLang="en-US" sz="1400" noProof="1">
                <a:latin typeface="微软雅黑" panose="020B0503020204020204" charset="-122"/>
                <a:ea typeface="微软雅黑" panose="020B0503020204020204" charset="-122"/>
                <a:cs typeface="微软雅黑" panose="020B0503020204020204" charset="-122"/>
                <a:sym typeface="+mn-ea"/>
              </a:rPr>
              <a:t>：</a:t>
            </a:r>
            <a:r>
              <a:rPr lang="en-US" altLang="zh-CN" sz="1400" noProof="1">
                <a:latin typeface="微软雅黑" panose="020B0503020204020204" charset="-122"/>
                <a:ea typeface="微软雅黑" panose="020B0503020204020204" charset="-122"/>
                <a:cs typeface="微软雅黑" panose="020B0503020204020204" charset="-122"/>
                <a:sym typeface="+mn-ea"/>
              </a:rPr>
              <a:t>pc</a:t>
            </a:r>
            <a:r>
              <a:rPr lang="zh-CN" altLang="en-US" sz="1400" noProof="1">
                <a:latin typeface="微软雅黑" panose="020B0503020204020204" charset="-122"/>
                <a:ea typeface="微软雅黑" panose="020B0503020204020204" charset="-122"/>
                <a:cs typeface="微软雅黑" panose="020B0503020204020204" charset="-122"/>
                <a:sym typeface="+mn-ea"/>
              </a:rPr>
              <a:t>物理尺寸宽高</a:t>
            </a:r>
            <a:r>
              <a:rPr lang="en-US" altLang="zh-CN" sz="1400" noProof="1">
                <a:latin typeface="微软雅黑" panose="020B0503020204020204" charset="-122"/>
                <a:ea typeface="微软雅黑" panose="020B0503020204020204" charset="-122"/>
                <a:cs typeface="微软雅黑" panose="020B0503020204020204" charset="-122"/>
                <a:sym typeface="+mn-ea"/>
              </a:rPr>
              <a:t>(</a:t>
            </a:r>
            <a:r>
              <a:rPr sz="1400">
                <a:latin typeface="微软雅黑" panose="020B0503020204020204" charset="-122"/>
                <a:ea typeface="微软雅黑" panose="020B0503020204020204" charset="-122"/>
                <a:cs typeface="微软雅黑" panose="020B0503020204020204" charset="-122"/>
                <a:sym typeface="+mn-ea"/>
              </a:rPr>
              <a:t>PC physical size width </a:t>
            </a:r>
            <a:r>
              <a:rPr lang="en-US" sz="1400">
                <a:latin typeface="微软雅黑" panose="020B0503020204020204" charset="-122"/>
                <a:ea typeface="微软雅黑" panose="020B0503020204020204" charset="-122"/>
                <a:cs typeface="微软雅黑" panose="020B0503020204020204" charset="-122"/>
                <a:sym typeface="+mn-ea"/>
              </a:rPr>
              <a:t>and </a:t>
            </a:r>
            <a:r>
              <a:rPr sz="1400">
                <a:latin typeface="微软雅黑" panose="020B0503020204020204" charset="-122"/>
                <a:ea typeface="微软雅黑" panose="020B0503020204020204" charset="-122"/>
                <a:cs typeface="微软雅黑" panose="020B0503020204020204" charset="-122"/>
                <a:sym typeface="+mn-ea"/>
              </a:rPr>
              <a:t>height</a:t>
            </a:r>
            <a:r>
              <a:rPr lang="zh-CN" sz="1400">
                <a:latin typeface="微软雅黑" panose="020B0503020204020204" charset="-122"/>
                <a:ea typeface="微软雅黑" panose="020B0503020204020204" charset="-122"/>
                <a:cs typeface="微软雅黑" panose="020B0503020204020204" charset="-122"/>
                <a:sym typeface="+mn-ea"/>
              </a:rPr>
              <a:t>）</a:t>
            </a:r>
            <a:endParaRPr sz="1400" noProof="1">
              <a:latin typeface="微软雅黑" panose="020B0503020204020204" charset="-122"/>
              <a:ea typeface="微软雅黑" panose="020B0503020204020204" charset="-122"/>
              <a:cs typeface="微软雅黑" panose="020B0503020204020204" charset="-122"/>
              <a:sym typeface="+mn-ea"/>
            </a:endParaRPr>
          </a:p>
          <a:p>
            <a:pPr>
              <a:buFont typeface="Arial" panose="020B0604020202020204" pitchFamily="34" charset="0"/>
            </a:pPr>
            <a:endParaRPr lang="en-US" altLang="zh-CN" sz="1400" noProof="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标定说明</a:t>
            </a:r>
            <a:r>
              <a:rPr sz="1400" b="1">
                <a:latin typeface="微软雅黑" panose="020B0503020204020204" charset="-122"/>
                <a:ea typeface="微软雅黑" panose="020B0503020204020204" charset="-122"/>
                <a:cs typeface="微软雅黑" panose="020B0503020204020204" charset="-122"/>
                <a:sym typeface="+mn-ea"/>
              </a:rPr>
              <a:t>Calibration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48134" name="文本框 1"/>
          <p:cNvSpPr txBox="1"/>
          <p:nvPr/>
        </p:nvSpPr>
        <p:spPr>
          <a:xfrm>
            <a:off x="230188" y="653733"/>
            <a:ext cx="8387080" cy="737235"/>
          </a:xfrm>
          <a:prstGeom prst="rect">
            <a:avLst/>
          </a:prstGeom>
          <a:noFill/>
          <a:ln w="9525">
            <a:noFill/>
          </a:ln>
        </p:spPr>
        <p:txBody>
          <a:bodyPr wrap="none" anchor="t">
            <a:spAutoFit/>
          </a:bodyPr>
          <a:p>
            <a:pPr algn="l"/>
            <a:r>
              <a:rPr lang="en-US" altLang="zh-CN" sz="1400" b="1">
                <a:latin typeface="微软雅黑" panose="020B0503020204020204" charset="-122"/>
                <a:ea typeface="微软雅黑" panose="020B0503020204020204" charset="-122"/>
                <a:cs typeface="微软雅黑" panose="020B0503020204020204" charset="-122"/>
              </a:rPr>
              <a:t>max_pix_</a:t>
            </a:r>
            <a:r>
              <a:rPr lang="en-US" altLang="zh-CN" sz="1400" b="1">
                <a:latin typeface="微软雅黑" panose="020B0503020204020204" charset="-122"/>
                <a:ea typeface="微软雅黑" panose="020B0503020204020204" charset="-122"/>
                <a:cs typeface="微软雅黑" panose="020B0503020204020204" charset="-122"/>
                <a:sym typeface="宋体" panose="02010600030101010101" pitchFamily="2" charset="-122"/>
              </a:rPr>
              <a:t>width</a:t>
            </a:r>
            <a:r>
              <a:rPr lang="en-US" altLang="zh-CN" sz="1400" b="1">
                <a:latin typeface="微软雅黑" panose="020B0503020204020204" charset="-122"/>
                <a:ea typeface="微软雅黑" panose="020B0503020204020204" charset="-122"/>
                <a:cs typeface="微软雅黑" panose="020B0503020204020204" charset="-122"/>
              </a:rPr>
              <a:t>/max_width/</a:t>
            </a:r>
            <a:r>
              <a:rPr lang="en-US" altLang="zh-CN" sz="1400" b="1">
                <a:latin typeface="微软雅黑" panose="020B0503020204020204" charset="-122"/>
                <a:ea typeface="微软雅黑" panose="020B0503020204020204" charset="-122"/>
                <a:cs typeface="微软雅黑" panose="020B0503020204020204" charset="-122"/>
                <a:sym typeface="宋体" panose="02010600030101010101" pitchFamily="2" charset="-122"/>
              </a:rPr>
              <a:t>max_pix_height/max_height</a:t>
            </a:r>
            <a:r>
              <a:rPr lang="en-US" altLang="zh-CN" sz="1400" b="1">
                <a:latin typeface="微软雅黑" panose="020B0503020204020204" charset="-122"/>
                <a:ea typeface="微软雅黑" panose="020B0503020204020204" charset="-122"/>
                <a:cs typeface="微软雅黑" panose="020B0503020204020204" charset="-122"/>
              </a:rPr>
              <a:t>:</a:t>
            </a:r>
            <a:r>
              <a:rPr lang="zh-CN" altLang="en-US" sz="1400" b="1">
                <a:latin typeface="微软雅黑" panose="020B0503020204020204" charset="-122"/>
                <a:ea typeface="微软雅黑" panose="020B0503020204020204" charset="-122"/>
                <a:cs typeface="微软雅黑" panose="020B0503020204020204" charset="-122"/>
              </a:rPr>
              <a:t>单位</a:t>
            </a:r>
            <a:r>
              <a:rPr lang="en-US" altLang="zh-CN" sz="1400" b="1">
                <a:latin typeface="微软雅黑" panose="020B0503020204020204" charset="-122"/>
                <a:ea typeface="微软雅黑" panose="020B0503020204020204" charset="-122"/>
                <a:cs typeface="微软雅黑" panose="020B0503020204020204" charset="-122"/>
              </a:rPr>
              <a:t>mm</a:t>
            </a:r>
            <a:r>
              <a:rPr lang="zh-CN" altLang="en-US" sz="1400" b="1">
                <a:latin typeface="微软雅黑" panose="020B0503020204020204" charset="-122"/>
                <a:ea typeface="微软雅黑" panose="020B0503020204020204" charset="-122"/>
                <a:cs typeface="微软雅黑" panose="020B0503020204020204" charset="-122"/>
              </a:rPr>
              <a:t>内有多少个像素。</a:t>
            </a:r>
            <a:endParaRPr lang="zh-CN" altLang="en-US" sz="1400" b="1">
              <a:latin typeface="微软雅黑" panose="020B0503020204020204" charset="-122"/>
              <a:ea typeface="微软雅黑" panose="020B0503020204020204" charset="-122"/>
              <a:cs typeface="微软雅黑" panose="020B0503020204020204" charset="-122"/>
            </a:endParaRPr>
          </a:p>
          <a:p>
            <a:pPr algn="l"/>
            <a:r>
              <a:rPr lang="en-US" altLang="zh-CN" sz="1400" b="1">
                <a:latin typeface="微软雅黑" panose="020B0503020204020204" charset="-122"/>
                <a:ea typeface="微软雅黑" panose="020B0503020204020204" charset="-122"/>
                <a:cs typeface="微软雅黑" panose="020B0503020204020204" charset="-122"/>
                <a:sym typeface="+mn-ea"/>
              </a:rPr>
              <a:t>max_pix_</a:t>
            </a:r>
            <a:r>
              <a:rPr lang="en-US" altLang="zh-CN" sz="1400" b="1">
                <a:latin typeface="微软雅黑" panose="020B0503020204020204" charset="-122"/>
                <a:ea typeface="微软雅黑" panose="020B0503020204020204" charset="-122"/>
                <a:cs typeface="微软雅黑" panose="020B0503020204020204" charset="-122"/>
                <a:sym typeface="宋体" panose="02010600030101010101" pitchFamily="2" charset="-122"/>
              </a:rPr>
              <a:t>width</a:t>
            </a:r>
            <a:r>
              <a:rPr lang="en-US" altLang="zh-CN" sz="1400" b="1">
                <a:latin typeface="微软雅黑" panose="020B0503020204020204" charset="-122"/>
                <a:ea typeface="微软雅黑" panose="020B0503020204020204" charset="-122"/>
                <a:cs typeface="微软雅黑" panose="020B0503020204020204" charset="-122"/>
                <a:sym typeface="+mn-ea"/>
              </a:rPr>
              <a:t>/max_width/</a:t>
            </a:r>
            <a:r>
              <a:rPr lang="en-US" altLang="zh-CN" sz="1400" b="1">
                <a:latin typeface="微软雅黑" panose="020B0503020204020204" charset="-122"/>
                <a:ea typeface="微软雅黑" panose="020B0503020204020204" charset="-122"/>
                <a:cs typeface="微软雅黑" panose="020B0503020204020204" charset="-122"/>
                <a:sym typeface="宋体" panose="02010600030101010101" pitchFamily="2" charset="-122"/>
              </a:rPr>
              <a:t>max_pix_height/max_height</a:t>
            </a:r>
            <a:r>
              <a:rPr lang="en-US" altLang="zh-CN" sz="1400" b="1">
                <a:latin typeface="微软雅黑" panose="020B0503020204020204" charset="-122"/>
                <a:ea typeface="微软雅黑" panose="020B0503020204020204" charset="-122"/>
                <a:cs typeface="微软雅黑" panose="020B0503020204020204" charset="-122"/>
                <a:sym typeface="+mn-ea"/>
              </a:rPr>
              <a:t>:</a:t>
            </a:r>
            <a:r>
              <a:rPr lang="zh-CN" sz="1400" b="1">
                <a:latin typeface="微软雅黑" panose="020B0503020204020204" charset="-122"/>
                <a:ea typeface="微软雅黑" panose="020B0503020204020204" charset="-122"/>
                <a:cs typeface="微软雅黑" panose="020B0503020204020204" charset="-122"/>
                <a:sym typeface="+mn-ea"/>
              </a:rPr>
              <a:t>How many pixels are there in </a:t>
            </a:r>
            <a:r>
              <a:rPr lang="en-US" altLang="zh-CN" sz="1400" b="1">
                <a:latin typeface="微软雅黑" panose="020B0503020204020204" charset="-122"/>
                <a:ea typeface="微软雅黑" panose="020B0503020204020204" charset="-122"/>
                <a:cs typeface="微软雅黑" panose="020B0503020204020204" charset="-122"/>
                <a:sym typeface="+mn-ea"/>
              </a:rPr>
              <a:t>1</a:t>
            </a:r>
            <a:r>
              <a:rPr lang="zh-CN" sz="1400" b="1">
                <a:latin typeface="微软雅黑" panose="020B0503020204020204" charset="-122"/>
                <a:ea typeface="微软雅黑" panose="020B0503020204020204" charset="-122"/>
                <a:cs typeface="微软雅黑" panose="020B0503020204020204" charset="-122"/>
                <a:sym typeface="+mn-ea"/>
              </a:rPr>
              <a:t>mm</a:t>
            </a:r>
            <a:r>
              <a:rPr lang="en-US" altLang="zh-CN" sz="1400" b="1">
                <a:latin typeface="微软雅黑" panose="020B0503020204020204" charset="-122"/>
                <a:ea typeface="微软雅黑" panose="020B0503020204020204" charset="-122"/>
                <a:cs typeface="微软雅黑" panose="020B0503020204020204" charset="-122"/>
                <a:sym typeface="+mn-ea"/>
              </a:rPr>
              <a:t>.</a:t>
            </a:r>
            <a:endParaRPr lang="en-US" altLang="zh-CN" sz="1400" b="1">
              <a:latin typeface="微软雅黑" panose="020B0503020204020204" charset="-122"/>
              <a:ea typeface="微软雅黑" panose="020B0503020204020204" charset="-122"/>
              <a:cs typeface="微软雅黑" panose="020B0503020204020204" charset="-122"/>
            </a:endParaRPr>
          </a:p>
          <a:p>
            <a:endParaRPr lang="en-US" altLang="zh-CN" sz="1400" b="1">
              <a:latin typeface="微软雅黑" panose="020B0503020204020204" charset="-122"/>
              <a:ea typeface="微软雅黑" panose="020B0503020204020204" charset="-122"/>
              <a:cs typeface="微软雅黑" panose="020B0503020204020204" charset="-122"/>
            </a:endParaRPr>
          </a:p>
        </p:txBody>
      </p:sp>
      <p:sp>
        <p:nvSpPr>
          <p:cNvPr id="48135" name="文本框 3"/>
          <p:cNvSpPr txBox="1"/>
          <p:nvPr/>
        </p:nvSpPr>
        <p:spPr>
          <a:xfrm>
            <a:off x="230188" y="1297940"/>
            <a:ext cx="8185150" cy="2030095"/>
          </a:xfrm>
          <a:prstGeom prst="rect">
            <a:avLst/>
          </a:prstGeom>
          <a:noFill/>
          <a:ln w="9525">
            <a:noFill/>
          </a:ln>
        </p:spPr>
        <p:txBody>
          <a:bodyPr wrap="square" anchor="t">
            <a:spAutoFit/>
          </a:bodyPr>
          <a:p>
            <a:r>
              <a:rPr lang="zh-CN" altLang="en-US" sz="1400">
                <a:latin typeface="微软雅黑" panose="020B0503020204020204" charset="-122"/>
                <a:ea typeface="微软雅黑" panose="020B0503020204020204" charset="-122"/>
                <a:cs typeface="微软雅黑" panose="020B0503020204020204" charset="-122"/>
              </a:rPr>
              <a:t>例如：求坐标系中有屏幕坐标点</a:t>
            </a:r>
            <a:r>
              <a:rPr lang="en-US" altLang="zh-CN" sz="1400">
                <a:latin typeface="微软雅黑" panose="020B0503020204020204" charset="-122"/>
                <a:ea typeface="微软雅黑" panose="020B0503020204020204" charset="-122"/>
                <a:cs typeface="微软雅黑" panose="020B0503020204020204" charset="-122"/>
              </a:rPr>
              <a:t>P(Xs',Ys'),</a:t>
            </a:r>
            <a:r>
              <a:rPr lang="zh-CN" altLang="en-US" sz="1400">
                <a:latin typeface="微软雅黑" panose="020B0503020204020204" charset="-122"/>
                <a:ea typeface="微软雅黑" panose="020B0503020204020204" charset="-122"/>
                <a:cs typeface="微软雅黑" panose="020B0503020204020204" charset="-122"/>
              </a:rPr>
              <a:t>将其转换成像素坐标</a:t>
            </a:r>
            <a:r>
              <a:rPr lang="en-US" altLang="zh-CN" sz="1400">
                <a:latin typeface="微软雅黑" panose="020B0503020204020204" charset="-122"/>
                <a:ea typeface="微软雅黑" panose="020B0503020204020204" charset="-122"/>
                <a:cs typeface="微软雅黑" panose="020B0503020204020204" charset="-122"/>
              </a:rPr>
              <a:t>P'(u',v')</a:t>
            </a:r>
            <a:r>
              <a:rPr lang="zh-CN" altLang="en-US" sz="1400">
                <a:latin typeface="微软雅黑" panose="020B0503020204020204" charset="-122"/>
                <a:ea typeface="微软雅黑" panose="020B0503020204020204" charset="-122"/>
                <a:cs typeface="微软雅黑" panose="020B0503020204020204" charset="-122"/>
              </a:rPr>
              <a:t>？</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F</a:t>
            </a:r>
            <a:r>
              <a:rPr lang="zh-CN" altLang="en-US" sz="1400">
                <a:latin typeface="微软雅黑" panose="020B0503020204020204" charset="-122"/>
                <a:ea typeface="微软雅黑" panose="020B0503020204020204" charset="-122"/>
                <a:cs typeface="微软雅黑" panose="020B0503020204020204" charset="-122"/>
                <a:sym typeface="+mn-ea"/>
              </a:rPr>
              <a:t>or example：</a:t>
            </a:r>
            <a:r>
              <a:rPr lang="zh-CN" sz="1400">
                <a:latin typeface="微软雅黑" panose="020B0503020204020204" charset="-122"/>
                <a:ea typeface="微软雅黑" panose="020B0503020204020204" charset="-122"/>
                <a:cs typeface="微软雅黑" panose="020B0503020204020204" charset="-122"/>
                <a:sym typeface="+mn-ea"/>
              </a:rPr>
              <a:t>Find the screen coordinate point P (</a:t>
            </a:r>
            <a:r>
              <a:rPr lang="en-US" altLang="zh-CN" sz="1400">
                <a:latin typeface="微软雅黑" panose="020B0503020204020204" charset="-122"/>
                <a:ea typeface="微软雅黑" panose="020B0503020204020204" charset="-122"/>
                <a:cs typeface="微软雅黑" panose="020B0503020204020204" charset="-122"/>
                <a:sym typeface="+mn-ea"/>
              </a:rPr>
              <a:t>Xs',Ys'</a:t>
            </a:r>
            <a:r>
              <a:rPr lang="zh-CN" sz="1400">
                <a:latin typeface="微软雅黑" panose="020B0503020204020204" charset="-122"/>
                <a:ea typeface="微软雅黑" panose="020B0503020204020204" charset="-122"/>
                <a:cs typeface="微软雅黑" panose="020B0503020204020204" charset="-122"/>
                <a:sym typeface="+mn-ea"/>
              </a:rPr>
              <a:t>) in the coordinate system and convert it into pixel coordinate p '(</a:t>
            </a:r>
            <a:r>
              <a:rPr lang="en-US" altLang="zh-CN" sz="1400">
                <a:latin typeface="微软雅黑" panose="020B0503020204020204" charset="-122"/>
                <a:ea typeface="微软雅黑" panose="020B0503020204020204" charset="-122"/>
                <a:cs typeface="微软雅黑" panose="020B0503020204020204" charset="-122"/>
                <a:sym typeface="+mn-ea"/>
              </a:rPr>
              <a:t>u',v'</a:t>
            </a:r>
            <a:r>
              <a:rPr lang="zh-CN" sz="1400">
                <a:latin typeface="微软雅黑" panose="020B0503020204020204" charset="-122"/>
                <a:ea typeface="微软雅黑" panose="020B0503020204020204" charset="-122"/>
                <a:cs typeface="微软雅黑" panose="020B0503020204020204" charset="-122"/>
                <a:sym typeface="+mn-ea"/>
              </a:rPr>
              <a:t>)?</a:t>
            </a:r>
            <a:endParaRPr lang="zh-CN"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假设</a:t>
            </a: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屏幕分辨率为</a:t>
            </a:r>
            <a:r>
              <a:rPr lang="en-US" altLang="zh-CN" sz="1400">
                <a:latin typeface="微软雅黑" panose="020B0503020204020204" charset="-122"/>
                <a:ea typeface="微软雅黑" panose="020B0503020204020204" charset="-122"/>
                <a:cs typeface="微软雅黑" panose="020B0503020204020204" charset="-122"/>
              </a:rPr>
              <a:t>1920x1080(pixel),pc</a:t>
            </a:r>
            <a:r>
              <a:rPr lang="zh-CN" altLang="en-US" sz="1400">
                <a:latin typeface="微软雅黑" panose="020B0503020204020204" charset="-122"/>
                <a:ea typeface="微软雅黑" panose="020B0503020204020204" charset="-122"/>
                <a:cs typeface="微软雅黑" panose="020B0503020204020204" charset="-122"/>
              </a:rPr>
              <a:t>物理尺寸为</a:t>
            </a:r>
            <a:r>
              <a:rPr lang="en-US" altLang="zh-CN" sz="1400">
                <a:latin typeface="微软雅黑" panose="020B0503020204020204" charset="-122"/>
                <a:ea typeface="微软雅黑" panose="020B0503020204020204" charset="-122"/>
                <a:cs typeface="微软雅黑" panose="020B0503020204020204" charset="-122"/>
              </a:rPr>
              <a:t>340x190(mm)</a:t>
            </a:r>
            <a:endParaRPr lang="en-US" altLang="zh-CN" sz="1400">
              <a:latin typeface="微软雅黑" panose="020B0503020204020204" charset="-122"/>
              <a:ea typeface="微软雅黑" panose="020B0503020204020204" charset="-122"/>
              <a:cs typeface="微软雅黑" panose="020B0503020204020204" charset="-122"/>
            </a:endParaRPr>
          </a:p>
          <a:p>
            <a:r>
              <a:rPr lang="zh-CN" sz="1400">
                <a:latin typeface="微软雅黑" panose="020B0503020204020204" charset="-122"/>
                <a:ea typeface="微软雅黑" panose="020B0503020204020204" charset="-122"/>
                <a:cs typeface="微软雅黑" panose="020B0503020204020204" charset="-122"/>
                <a:sym typeface="+mn-ea"/>
              </a:rPr>
              <a:t>Hypothesis:The screen resolution is 1920x1080 (pixel), and the physical size of PC is 340x190 (mm)</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u'=Xs'*(1920/340)+1920/2</a:t>
            </a:r>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v'=Ys'*(1080/190)+1080/2</a:t>
            </a:r>
            <a:endParaRPr lang="en-US" altLang="zh-CN" sz="1400">
              <a:latin typeface="微软雅黑" panose="020B0503020204020204" charset="-122"/>
              <a:ea typeface="微软雅黑" panose="020B0503020204020204" charset="-122"/>
              <a:cs typeface="微软雅黑" panose="020B0503020204020204" charset="-122"/>
            </a:endParaRPr>
          </a:p>
        </p:txBody>
      </p:sp>
      <p:sp>
        <p:nvSpPr>
          <p:cNvPr id="48141" name="文本框 18"/>
          <p:cNvSpPr txBox="1"/>
          <p:nvPr/>
        </p:nvSpPr>
        <p:spPr>
          <a:xfrm>
            <a:off x="5507990" y="4566920"/>
            <a:ext cx="2790825" cy="521970"/>
          </a:xfrm>
          <a:prstGeom prst="rect">
            <a:avLst/>
          </a:prstGeom>
          <a:noFill/>
          <a:ln w="9525">
            <a:noFill/>
          </a:ln>
        </p:spPr>
        <p:txBody>
          <a:bodyPr wrap="square" anchor="t">
            <a:spAutoFit/>
          </a:bodyPr>
          <a:p>
            <a:r>
              <a:rPr lang="en-US" altLang="zh-CN" sz="1400">
                <a:latin typeface="微软雅黑" panose="020B0503020204020204" charset="-122"/>
                <a:ea typeface="微软雅黑" panose="020B0503020204020204" charset="-122"/>
              </a:rPr>
              <a:t>l1=</a:t>
            </a:r>
            <a:r>
              <a:rPr lang="en-US" altLang="zh-CN" sz="1400">
                <a:latin typeface="微软雅黑" panose="020B0503020204020204" charset="-122"/>
                <a:ea typeface="微软雅黑" panose="020B0503020204020204" charset="-122"/>
                <a:sym typeface="宋体" panose="02010600030101010101" pitchFamily="2" charset="-122"/>
              </a:rPr>
              <a:t>Xs'*(1920/340)</a:t>
            </a:r>
            <a:endParaRPr lang="en-US" altLang="zh-CN" sz="1400">
              <a:latin typeface="微软雅黑" panose="020B0503020204020204" charset="-122"/>
              <a:ea typeface="微软雅黑" panose="020B0503020204020204" charset="-122"/>
              <a:sym typeface="宋体" panose="02010600030101010101" pitchFamily="2" charset="-122"/>
            </a:endParaRPr>
          </a:p>
          <a:p>
            <a:r>
              <a:rPr lang="en-US" altLang="zh-CN" sz="1400">
                <a:latin typeface="微软雅黑" panose="020B0503020204020204" charset="-122"/>
                <a:ea typeface="微软雅黑" panose="020B0503020204020204" charset="-122"/>
              </a:rPr>
              <a:t>l2=</a:t>
            </a:r>
            <a:r>
              <a:rPr lang="en-US" altLang="zh-CN" sz="1400">
                <a:latin typeface="微软雅黑" panose="020B0503020204020204" charset="-122"/>
                <a:ea typeface="微软雅黑" panose="020B0503020204020204" charset="-122"/>
                <a:sym typeface="宋体" panose="02010600030101010101" pitchFamily="2" charset="-122"/>
              </a:rPr>
              <a:t>Ys'*(1080/190)</a:t>
            </a:r>
            <a:endParaRPr lang="en-US" altLang="zh-CN" sz="140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49860" y="3663315"/>
            <a:ext cx="5299710" cy="26155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Box 59"/>
          <p:cNvSpPr>
            <a:spLocks noChangeArrowheads="1"/>
          </p:cNvSpPr>
          <p:nvPr/>
        </p:nvSpPr>
        <p:spPr bwMode="auto">
          <a:xfrm flipH="1">
            <a:off x="2927985" y="2276475"/>
            <a:ext cx="529717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r>
              <a:rPr lang="en-US"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guiding gui </a:t>
            </a:r>
            <a:r>
              <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指尖跟踪使用说明</a:t>
            </a:r>
            <a:r>
              <a:rPr lang="en-US"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Guiding Gui </a:t>
            </a:r>
            <a:endParaRPr lang="en-US"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r>
              <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Fingertip tracking instructions</a:t>
            </a:r>
            <a:endPar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8000" b="1" strike="noStrike" noProof="1" dirty="0">
              <a:solidFill>
                <a:srgbClr val="262626"/>
              </a:solidFill>
              <a:latin typeface="Arial" panose="020B0604020202020204" pitchFamily="34" charset="0"/>
              <a:ea typeface="宋体" panose="02010600030101010101" pitchFamily="2" charset="-122"/>
              <a:sym typeface="Arial" panose="020B0604020202020204" pitchFamily="34" charset="0"/>
            </a:endParaRPr>
          </a:p>
          <a:p>
            <a:pPr algn="ctr" fontAlgn="base"/>
            <a:endParaRPr lang="zh-CN" altLang="en-US" sz="8000" b="1" strike="noStrike" spc="1500" noProof="1" dirty="0">
              <a:solidFill>
                <a:schemeClr val="tx1">
                  <a:lumMod val="75000"/>
                  <a:lumOff val="25000"/>
                </a:schemeClr>
              </a:solidFill>
              <a:latin typeface="微软雅黑" panose="020B0503020204020204" charset="-122"/>
              <a:ea typeface="微软雅黑" panose="020B0503020204020204" charset="-122"/>
              <a:sym typeface="方正兰亭黑_GBK" pitchFamily="2" charset="-122"/>
            </a:endParaRPr>
          </a:p>
        </p:txBody>
      </p:sp>
      <p:sp>
        <p:nvSpPr>
          <p:cNvPr id="2" name="矩形 1"/>
          <p:cNvSpPr/>
          <p:nvPr/>
        </p:nvSpPr>
        <p:spPr>
          <a:xfrm>
            <a:off x="2195830" y="2276475"/>
            <a:ext cx="648335" cy="172847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2747645" y="2885440"/>
            <a:ext cx="180340" cy="521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2515870" y="2885440"/>
            <a:ext cx="1086485" cy="521970"/>
          </a:xfrm>
          <a:prstGeom prst="rect">
            <a:avLst/>
          </a:prstGeom>
          <a:noFill/>
        </p:spPr>
        <p:txBody>
          <a:bodyPr wrap="square" rtlCol="0">
            <a:spAutoFit/>
          </a:bodyPr>
          <a:p>
            <a:r>
              <a:rPr lang="en-US" altLang="zh-CN" sz="2800" b="1">
                <a:latin typeface="微软雅黑" panose="020B0503020204020204" charset="-122"/>
                <a:ea typeface="微软雅黑" panose="020B0503020204020204" charset="-122"/>
              </a:rPr>
              <a:t>05</a:t>
            </a:r>
            <a:endParaRPr lang="en-US" altLang="zh-CN" sz="28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pPr algn="ctr" fontAlgn="base"/>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使用说明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398145" y="949325"/>
            <a:ext cx="7453313" cy="1322070"/>
          </a:xfrm>
          <a:prstGeom prst="rect">
            <a:avLst/>
          </a:prstGeom>
          <a:noFill/>
        </p:spPr>
        <p:txBody>
          <a:bodyPr wrap="square" rtlCol="0">
            <a:spAutoFit/>
          </a:bodyPr>
          <a:p>
            <a:r>
              <a:rPr lang="zh-CN" altLang="en-US" sz="1600" b="1">
                <a:latin typeface="微软雅黑" panose="020B0503020204020204" charset="-122"/>
                <a:ea typeface="微软雅黑" panose="020B0503020204020204" charset="-122"/>
                <a:cs typeface="微软雅黑" panose="020B0503020204020204" charset="-122"/>
                <a:sym typeface="+mn-ea"/>
              </a:rPr>
              <a:t>程序使用：</a:t>
            </a:r>
            <a:endParaRPr lang="en-US" altLang="zh-CN" sz="1600" b="1" noProof="1">
              <a:latin typeface="微软雅黑" panose="020B0503020204020204" charset="-122"/>
              <a:ea typeface="微软雅黑" panose="020B0503020204020204" charset="-122"/>
              <a:cs typeface="微软雅黑" panose="020B0503020204020204" charset="-122"/>
            </a:endParaRPr>
          </a:p>
          <a:p>
            <a:r>
              <a:rPr lang="zh-CN" altLang="en-US" sz="1600" b="1">
                <a:latin typeface="微软雅黑" panose="020B0503020204020204" charset="-122"/>
                <a:ea typeface="微软雅黑" panose="020B0503020204020204" charset="-122"/>
                <a:cs typeface="微软雅黑" panose="020B0503020204020204" charset="-122"/>
                <a:sym typeface="+mn-ea"/>
              </a:rPr>
              <a:t>Program usage：</a:t>
            </a:r>
            <a:endParaRPr lang="zh-CN" altLang="en-US" sz="1600" b="1">
              <a:latin typeface="微软雅黑" panose="020B0503020204020204" charset="-122"/>
              <a:ea typeface="微软雅黑" panose="020B0503020204020204" charset="-122"/>
              <a:cs typeface="微软雅黑" panose="020B0503020204020204" charset="-122"/>
              <a:sym typeface="+mn-ea"/>
            </a:endParaRPr>
          </a:p>
          <a:p>
            <a:endParaRPr lang="zh-CN" altLang="en-US" sz="1600" b="1" noProof="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400">
                <a:latin typeface="微软雅黑" panose="020B0503020204020204" charset="-122"/>
                <a:ea typeface="微软雅黑" panose="020B0503020204020204" charset="-122"/>
                <a:cs typeface="微软雅黑" panose="020B0503020204020204" charset="-122"/>
                <a:sym typeface="+mn-ea"/>
              </a:rPr>
              <a:t>指尖点跟踪功能使用</a:t>
            </a:r>
            <a:endParaRPr lang="en-US" altLang="zh-CN" sz="1400" noProof="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400">
                <a:latin typeface="微软雅黑" panose="020B0503020204020204" charset="-122"/>
                <a:ea typeface="微软雅黑" panose="020B0503020204020204" charset="-122"/>
                <a:cs typeface="微软雅黑" panose="020B0503020204020204" charset="-122"/>
                <a:sym typeface="+mn-ea"/>
              </a:rPr>
              <a:t>Fingertip tracking function is used</a:t>
            </a:r>
            <a:r>
              <a:rPr lang="zh-CN" altLang="en-US">
                <a:sym typeface="+mn-ea"/>
              </a:rPr>
              <a:t>.</a:t>
            </a:r>
            <a:endParaRPr lang="zh-CN" altLang="en-US" noProof="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337185"/>
          </a:xfrm>
          <a:prstGeom prst="rect">
            <a:avLst/>
          </a:prstGeom>
          <a:noFill/>
        </p:spPr>
        <p:txBody>
          <a:bodyPr wrap="square" rtlCol="0">
            <a:spAutoFit/>
          </a:bodyPr>
          <a:p>
            <a:pPr algn="ctr" fontAlgn="base"/>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          </a:t>
            </a:r>
            <a:r>
              <a:rPr lang="zh-CN" sz="1600" b="1">
                <a:latin typeface="微软雅黑" panose="020B0503020204020204" charset="-122"/>
                <a:ea typeface="微软雅黑" panose="020B0503020204020204" charset="-122"/>
                <a:cs typeface="微软雅黑" panose="020B0503020204020204" charset="-122"/>
                <a:sym typeface="+mn-ea"/>
              </a:rPr>
              <a:t>使用说明 </a:t>
            </a:r>
            <a:r>
              <a:rPr sz="1600" b="1">
                <a:latin typeface="微软雅黑" panose="020B0503020204020204" charset="-122"/>
                <a:ea typeface="微软雅黑" panose="020B0503020204020204" charset="-122"/>
                <a:cs typeface="微软雅黑" panose="020B0503020204020204" charset="-122"/>
                <a:sym typeface="+mn-ea"/>
              </a:rPr>
              <a:t>Instructions</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 name="文本框 2"/>
          <p:cNvSpPr txBox="1"/>
          <p:nvPr/>
        </p:nvSpPr>
        <p:spPr>
          <a:xfrm>
            <a:off x="264795" y="669548"/>
            <a:ext cx="7453313" cy="583565"/>
          </a:xfrm>
          <a:prstGeom prst="rect">
            <a:avLst/>
          </a:prstGeom>
          <a:noFill/>
          <a:ln w="9525">
            <a:noFill/>
          </a:ln>
        </p:spPr>
        <p:txBody>
          <a:bodyPr wrap="square" anchor="t">
            <a:spAutoFit/>
          </a:bodyPr>
          <a:p>
            <a:r>
              <a:rPr lang="zh-CN" altLang="en-US" sz="1600" b="1" dirty="0">
                <a:latin typeface="微软雅黑" panose="020B0503020204020204" charset="-122"/>
                <a:ea typeface="微软雅黑" panose="020B0503020204020204" charset="-122"/>
                <a:cs typeface="微软雅黑" panose="020B0503020204020204" charset="-122"/>
              </a:rPr>
              <a:t> 指尖点跟踪功能使用</a:t>
            </a:r>
            <a:endParaRPr lang="en-US" altLang="zh-CN" sz="1600" b="1" dirty="0">
              <a:latin typeface="微软雅黑" panose="020B0503020204020204" charset="-122"/>
              <a:ea typeface="微软雅黑" panose="020B0503020204020204" charset="-122"/>
              <a:cs typeface="微软雅黑" panose="020B0503020204020204" charset="-122"/>
            </a:endParaRPr>
          </a:p>
          <a:p>
            <a:r>
              <a:rPr lang="zh-CN" altLang="en-US" sz="1600" b="1" dirty="0">
                <a:latin typeface="微软雅黑" panose="020B0503020204020204" charset="-122"/>
                <a:ea typeface="微软雅黑" panose="020B0503020204020204" charset="-122"/>
                <a:cs typeface="微软雅黑" panose="020B0503020204020204" charset="-122"/>
              </a:rPr>
              <a:t>Use of fingertip tracking function</a:t>
            </a:r>
            <a:endParaRPr lang="zh-CN" altLang="en-US" sz="1600" b="1" dirty="0">
              <a:latin typeface="微软雅黑" panose="020B0503020204020204" charset="-122"/>
              <a:ea typeface="微软雅黑" panose="020B0503020204020204" charset="-122"/>
              <a:cs typeface="微软雅黑" panose="020B0503020204020204" charset="-122"/>
            </a:endParaRPr>
          </a:p>
        </p:txBody>
      </p:sp>
      <p:sp>
        <p:nvSpPr>
          <p:cNvPr id="5" name="文本框 1"/>
          <p:cNvSpPr txBox="1"/>
          <p:nvPr/>
        </p:nvSpPr>
        <p:spPr>
          <a:xfrm>
            <a:off x="414020" y="1333775"/>
            <a:ext cx="7453313" cy="7372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dirty="0">
                <a:latin typeface="微软雅黑" panose="020B0503020204020204" charset="-122"/>
                <a:ea typeface="微软雅黑" panose="020B0503020204020204" charset="-122"/>
                <a:cs typeface="微软雅黑" panose="020B0503020204020204" charset="-122"/>
              </a:rPr>
              <a:t>step1 </a:t>
            </a:r>
            <a:r>
              <a:rPr lang="zh-CN" altLang="zh-CN" sz="1400" dirty="0">
                <a:latin typeface="微软雅黑" panose="020B0503020204020204" charset="-122"/>
                <a:ea typeface="微软雅黑" panose="020B0503020204020204" charset="-122"/>
                <a:cs typeface="微软雅黑" panose="020B0503020204020204" charset="-122"/>
              </a:rPr>
              <a:t>打开</a:t>
            </a:r>
            <a:r>
              <a:rPr lang="en-US" altLang="zh-CN" sz="1400" dirty="0">
                <a:latin typeface="微软雅黑" panose="020B0503020204020204" charset="-122"/>
                <a:ea typeface="微软雅黑" panose="020B0503020204020204" charset="-122"/>
                <a:cs typeface="微软雅黑" panose="020B0503020204020204" charset="-122"/>
              </a:rPr>
              <a:t>guiding </a:t>
            </a:r>
            <a:r>
              <a:rPr lang="en-US" altLang="zh-CN" sz="1400" dirty="0" err="1">
                <a:latin typeface="微软雅黑" panose="020B0503020204020204" charset="-122"/>
                <a:ea typeface="微软雅黑" panose="020B0503020204020204" charset="-122"/>
                <a:cs typeface="微软雅黑" panose="020B0503020204020204" charset="-122"/>
              </a:rPr>
              <a:t>gui</a:t>
            </a:r>
            <a:r>
              <a:rPr lang="zh-CN" altLang="en-US" sz="1400" dirty="0">
                <a:latin typeface="微软雅黑" panose="020B0503020204020204" charset="-122"/>
                <a:ea typeface="微软雅黑" panose="020B0503020204020204" charset="-122"/>
                <a:cs typeface="微软雅黑" panose="020B0503020204020204" charset="-122"/>
              </a:rPr>
              <a:t>，</a:t>
            </a:r>
            <a:r>
              <a:rPr lang="en-US" altLang="zh-CN" sz="1400" dirty="0">
                <a:latin typeface="微软雅黑" panose="020B0503020204020204" charset="-122"/>
                <a:ea typeface="微软雅黑" panose="020B0503020204020204" charset="-122"/>
                <a:cs typeface="微软雅黑" panose="020B0503020204020204" charset="-122"/>
              </a:rPr>
              <a:t>guiding </a:t>
            </a:r>
            <a:r>
              <a:rPr lang="en-US" altLang="zh-CN" sz="1400" dirty="0" err="1">
                <a:latin typeface="微软雅黑" panose="020B0503020204020204" charset="-122"/>
                <a:ea typeface="微软雅黑" panose="020B0503020204020204" charset="-122"/>
                <a:cs typeface="微软雅黑" panose="020B0503020204020204" charset="-122"/>
              </a:rPr>
              <a:t>gestue</a:t>
            </a:r>
            <a:endParaRPr lang="en-US" altLang="zh-CN" sz="14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400" dirty="0">
                <a:latin typeface="微软雅黑" panose="020B0503020204020204" charset="-122"/>
                <a:ea typeface="微软雅黑" panose="020B0503020204020204" charset="-122"/>
                <a:cs typeface="微软雅黑" panose="020B0503020204020204" charset="-122"/>
              </a:rPr>
              <a:t>step1 </a:t>
            </a:r>
            <a:r>
              <a:rPr lang="zh-CN" altLang="zh-CN" sz="1400" dirty="0">
                <a:latin typeface="微软雅黑" panose="020B0503020204020204" charset="-122"/>
                <a:ea typeface="微软雅黑" panose="020B0503020204020204" charset="-122"/>
                <a:cs typeface="微软雅黑" panose="020B0503020204020204" charset="-122"/>
              </a:rPr>
              <a:t>Open guiding GUI, guiding gestue</a:t>
            </a:r>
            <a:endParaRPr lang="zh-CN" altLang="zh-CN" sz="14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sz="1400"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414020" y="1950085"/>
            <a:ext cx="8087995" cy="953135"/>
          </a:xfrm>
          <a:prstGeom prst="rect">
            <a:avLst/>
          </a:prstGeom>
          <a:noFill/>
          <a:ln w="9525">
            <a:noFill/>
          </a:ln>
        </p:spPr>
        <p:txBody>
          <a:bodyPr wrap="square" anchor="t">
            <a:spAutoFit/>
          </a:bodyPr>
          <a:p>
            <a:pPr marL="285750" indent="-285750">
              <a:buFont typeface="Arial" panose="020B0604020202020204" pitchFamily="34" charset="0"/>
              <a:buChar char="•"/>
            </a:pPr>
            <a:r>
              <a:rPr lang="en-US" altLang="zh-CN" sz="1400" dirty="0">
                <a:latin typeface="微软雅黑" panose="020B0503020204020204" charset="-122"/>
                <a:ea typeface="微软雅黑" panose="020B0503020204020204" charset="-122"/>
                <a:cs typeface="微软雅黑" panose="020B0503020204020204" charset="-122"/>
              </a:rPr>
              <a:t>step2 </a:t>
            </a:r>
            <a:r>
              <a:rPr lang="zh-CN" altLang="en-US" sz="1400" dirty="0">
                <a:latin typeface="微软雅黑" panose="020B0503020204020204" charset="-122"/>
                <a:ea typeface="微软雅黑" panose="020B0503020204020204" charset="-122"/>
                <a:cs typeface="微软雅黑" panose="020B0503020204020204" charset="-122"/>
              </a:rPr>
              <a:t>点击</a:t>
            </a:r>
            <a:r>
              <a:rPr lang="en-US" altLang="zh-CN" sz="1400" dirty="0">
                <a:latin typeface="微软雅黑" panose="020B0503020204020204" charset="-122"/>
                <a:ea typeface="微软雅黑" panose="020B0503020204020204" charset="-122"/>
                <a:cs typeface="微软雅黑" panose="020B0503020204020204" charset="-122"/>
              </a:rPr>
              <a:t>guiding gesture </a:t>
            </a:r>
            <a:r>
              <a:rPr lang="zh-CN" altLang="en-US" sz="1400" dirty="0">
                <a:latin typeface="微软雅黑" panose="020B0503020204020204" charset="-122"/>
                <a:ea typeface="微软雅黑" panose="020B0503020204020204" charset="-122"/>
                <a:cs typeface="微软雅黑" panose="020B0503020204020204" charset="-122"/>
              </a:rPr>
              <a:t>的</a:t>
            </a:r>
            <a:r>
              <a:rPr lang="en-US" altLang="zh-CN" sz="1400" dirty="0">
                <a:latin typeface="微软雅黑" panose="020B0503020204020204" charset="-122"/>
                <a:ea typeface="微软雅黑" panose="020B0503020204020204" charset="-122"/>
                <a:cs typeface="微软雅黑" panose="020B0503020204020204" charset="-122"/>
              </a:rPr>
              <a:t>turn on camera -&gt;start </a:t>
            </a:r>
            <a:r>
              <a:rPr lang="en-US" altLang="zh-CN" sz="1400" dirty="0" err="1">
                <a:latin typeface="微软雅黑" panose="020B0503020204020204" charset="-122"/>
                <a:ea typeface="微软雅黑" panose="020B0503020204020204" charset="-122"/>
                <a:cs typeface="微软雅黑" panose="020B0503020204020204" charset="-122"/>
              </a:rPr>
              <a:t>analys</a:t>
            </a:r>
            <a:r>
              <a:rPr lang="en-US" altLang="zh-CN" sz="1400" dirty="0">
                <a:latin typeface="微软雅黑" panose="020B0503020204020204" charset="-122"/>
                <a:ea typeface="微软雅黑" panose="020B0503020204020204" charset="-122"/>
                <a:cs typeface="微软雅黑" panose="020B0503020204020204" charset="-122"/>
              </a:rPr>
              <a:t>-&gt;Link</a:t>
            </a:r>
            <a:r>
              <a:rPr lang="zh-CN" altLang="en-US" sz="1400" dirty="0">
                <a:latin typeface="微软雅黑" panose="020B0503020204020204" charset="-122"/>
                <a:ea typeface="微软雅黑" panose="020B0503020204020204" charset="-122"/>
                <a:cs typeface="微软雅黑" panose="020B0503020204020204" charset="-122"/>
              </a:rPr>
              <a:t>开始实现功能</a:t>
            </a:r>
            <a:endParaRPr lang="en-US" altLang="zh-CN" sz="14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sz="1400" dirty="0">
                <a:latin typeface="微软雅黑" panose="020B0503020204020204" charset="-122"/>
                <a:ea typeface="微软雅黑" panose="020B0503020204020204" charset="-122"/>
                <a:cs typeface="微软雅黑" panose="020B0503020204020204" charset="-122"/>
              </a:rPr>
              <a:t>step2 </a:t>
            </a:r>
            <a:r>
              <a:rPr lang="zh-CN" altLang="zh-CN" sz="1400" dirty="0">
                <a:latin typeface="微软雅黑" panose="020B0503020204020204" charset="-122"/>
                <a:ea typeface="微软雅黑" panose="020B0503020204020204" charset="-122"/>
                <a:cs typeface="微软雅黑" panose="020B0503020204020204" charset="-122"/>
              </a:rPr>
              <a:t>Click "turn on camera" &gt; "start analyses" &gt; "link" of guiding texture to realize the function</a:t>
            </a:r>
            <a:endParaRPr lang="zh-CN" altLang="zh-CN" sz="1400"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sz="1400" dirty="0">
              <a:latin typeface="微软雅黑" panose="020B0503020204020204" charset="-122"/>
              <a:ea typeface="微软雅黑" panose="020B0503020204020204" charset="-122"/>
              <a:cs typeface="微软雅黑" panose="020B0503020204020204" charset="-122"/>
            </a:endParaRPr>
          </a:p>
        </p:txBody>
      </p:sp>
      <p:pic>
        <p:nvPicPr>
          <p:cNvPr id="8" name="图片 4"/>
          <p:cNvPicPr>
            <a:picLocks noChangeAspect="1"/>
          </p:cNvPicPr>
          <p:nvPr/>
        </p:nvPicPr>
        <p:blipFill>
          <a:blip r:embed="rId1"/>
          <a:stretch>
            <a:fillRect/>
          </a:stretch>
        </p:blipFill>
        <p:spPr>
          <a:xfrm>
            <a:off x="328295" y="2766571"/>
            <a:ext cx="7847013" cy="3181350"/>
          </a:xfrm>
          <a:prstGeom prst="rect">
            <a:avLst/>
          </a:prstGeom>
          <a:noFill/>
          <a:ln w="9525">
            <a:noFill/>
          </a:ln>
        </p:spPr>
      </p:pic>
      <p:sp>
        <p:nvSpPr>
          <p:cNvPr id="6" name="文本框 5"/>
          <p:cNvSpPr txBox="1"/>
          <p:nvPr/>
        </p:nvSpPr>
        <p:spPr>
          <a:xfrm>
            <a:off x="338455" y="6101080"/>
            <a:ext cx="7545705" cy="337185"/>
          </a:xfrm>
          <a:prstGeom prst="rect">
            <a:avLst/>
          </a:prstGeom>
          <a:noFill/>
        </p:spPr>
        <p:txBody>
          <a:bodyPr wrap="square" rtlCol="0">
            <a:spAutoFit/>
          </a:bodyPr>
          <a:p>
            <a:r>
              <a:rPr lang="en-US" altLang="zh-CN" sz="1600" b="1"/>
              <a:t>See </a:t>
            </a:r>
            <a:r>
              <a:rPr lang="zh-CN" altLang="en-US" sz="1600" b="1"/>
              <a:t>Guiding gui Operation animation</a:t>
            </a:r>
            <a:r>
              <a:rPr lang="en-US" altLang="zh-CN" sz="1600" b="1"/>
              <a:t>.MP4</a:t>
            </a:r>
            <a:endParaRPr lang="en-US" altLang="zh-CN" sz="1600"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Box 59"/>
          <p:cNvSpPr>
            <a:spLocks noChangeArrowheads="1"/>
          </p:cNvSpPr>
          <p:nvPr/>
        </p:nvSpPr>
        <p:spPr bwMode="auto">
          <a:xfrm flipH="1">
            <a:off x="1863725" y="2552065"/>
            <a:ext cx="5297170"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r>
              <a:rPr lang="zh-CN" altLang="en-US" sz="2800" b="1" spc="1500"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rPr>
              <a:t>测试场景</a:t>
            </a:r>
            <a:endParaRPr lang="zh-CN" altLang="en-US" sz="2800" b="1" strike="noStrike" spc="1500" noProof="1" dirty="0">
              <a:solidFill>
                <a:schemeClr val="tx1"/>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pPr algn="ctr" fontAlgn="base"/>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Test scen</a:t>
            </a: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e</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8000" b="1" strike="noStrike" noProof="1" dirty="0">
              <a:solidFill>
                <a:srgbClr val="262626"/>
              </a:solidFill>
              <a:latin typeface="Arial" panose="020B0604020202020204" pitchFamily="34" charset="0"/>
              <a:ea typeface="宋体" panose="02010600030101010101" pitchFamily="2" charset="-122"/>
              <a:sym typeface="Arial" panose="020B0604020202020204" pitchFamily="34" charset="0"/>
            </a:endParaRPr>
          </a:p>
          <a:p>
            <a:pPr algn="ctr" fontAlgn="base"/>
            <a:endParaRPr lang="zh-CN" altLang="en-US" sz="8000" b="1" strike="noStrike" spc="1500" noProof="1" dirty="0">
              <a:solidFill>
                <a:schemeClr val="tx1">
                  <a:lumMod val="75000"/>
                  <a:lumOff val="25000"/>
                </a:schemeClr>
              </a:solidFill>
              <a:latin typeface="微软雅黑" panose="020B0503020204020204" charset="-122"/>
              <a:ea typeface="微软雅黑" panose="020B0503020204020204" charset="-122"/>
              <a:sym typeface="方正兰亭黑_GBK" pitchFamily="2" charset="-122"/>
            </a:endParaRPr>
          </a:p>
        </p:txBody>
      </p:sp>
      <p:sp>
        <p:nvSpPr>
          <p:cNvPr id="2" name="矩形 1"/>
          <p:cNvSpPr/>
          <p:nvPr/>
        </p:nvSpPr>
        <p:spPr>
          <a:xfrm>
            <a:off x="2195830" y="2276475"/>
            <a:ext cx="648335" cy="172847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2747645" y="2885440"/>
            <a:ext cx="180340" cy="521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2515870" y="2885440"/>
            <a:ext cx="1086485" cy="521970"/>
          </a:xfrm>
          <a:prstGeom prst="rect">
            <a:avLst/>
          </a:prstGeom>
          <a:noFill/>
        </p:spPr>
        <p:txBody>
          <a:bodyPr wrap="square" rtlCol="0">
            <a:spAutoFit/>
          </a:bodyPr>
          <a:p>
            <a:r>
              <a:rPr lang="en-US" altLang="zh-CN" sz="2800" b="1">
                <a:latin typeface="微软雅黑" panose="020B0503020204020204" charset="-122"/>
                <a:ea typeface="微软雅黑" panose="020B0503020204020204" charset="-122"/>
              </a:rPr>
              <a:t>06</a:t>
            </a:r>
            <a:endParaRPr lang="en-US" altLang="zh-CN" sz="28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583565"/>
          </a:xfrm>
          <a:prstGeom prst="rect">
            <a:avLst/>
          </a:prstGeom>
          <a:noFill/>
        </p:spPr>
        <p:txBody>
          <a:bodyPr wrap="square" rtlCol="0">
            <a:spAutoFit/>
          </a:bodyPr>
          <a:p>
            <a:pPr algn="ctr" fontAlgn="base"/>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测试场景</a:t>
            </a:r>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Test scen</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e</a:t>
            </a:r>
            <a:endPar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graphicFrame>
        <p:nvGraphicFramePr>
          <p:cNvPr id="2" name="表格 1"/>
          <p:cNvGraphicFramePr/>
          <p:nvPr>
            <p:custDataLst>
              <p:tags r:id="rId1"/>
            </p:custDataLst>
          </p:nvPr>
        </p:nvGraphicFramePr>
        <p:xfrm>
          <a:off x="610235" y="916305"/>
          <a:ext cx="7586980" cy="4594860"/>
        </p:xfrm>
        <a:graphic>
          <a:graphicData uri="http://schemas.openxmlformats.org/drawingml/2006/table">
            <a:tbl>
              <a:tblPr firstRow="1" bandRow="1">
                <a:tableStyleId>{5940675A-B579-460E-94D1-54222C63F5DA}</a:tableStyleId>
              </a:tblPr>
              <a:tblGrid>
                <a:gridCol w="2331720"/>
                <a:gridCol w="2857500"/>
                <a:gridCol w="2397760"/>
              </a:tblGrid>
              <a:tr h="673735">
                <a:tc>
                  <a:txBody>
                    <a:bodyPr/>
                    <a:p>
                      <a:pPr algn="ctr">
                        <a:buNone/>
                      </a:pPr>
                      <a:r>
                        <a:rPr lang="en-US" sz="1400">
                          <a:latin typeface="微软雅黑" panose="020B0503020204020204" charset="-122"/>
                          <a:ea typeface="微软雅黑" panose="020B0503020204020204" charset="-122"/>
                          <a:cs typeface="微软雅黑" panose="020B0503020204020204" charset="-122"/>
                        </a:rPr>
                        <a:t>pc屏幕分辨率</a:t>
                      </a:r>
                      <a:endParaRPr lang="en-US" sz="1400">
                        <a:latin typeface="微软雅黑" panose="020B0503020204020204" charset="-122"/>
                        <a:ea typeface="微软雅黑" panose="020B0503020204020204" charset="-122"/>
                        <a:cs typeface="微软雅黑" panose="020B0503020204020204" charset="-122"/>
                      </a:endParaRPr>
                    </a:p>
                    <a:p>
                      <a:pPr algn="ctr">
                        <a:buNone/>
                      </a:pPr>
                      <a:r>
                        <a:rPr lang="en-US" sz="1400">
                          <a:latin typeface="微软雅黑" panose="020B0503020204020204" charset="-122"/>
                          <a:ea typeface="微软雅黑" panose="020B0503020204020204" charset="-122"/>
                          <a:cs typeface="微软雅黑" panose="020B0503020204020204" charset="-122"/>
                        </a:rPr>
                        <a:t>PC screen resolution</a:t>
                      </a:r>
                      <a:endParaRPr lang="en-US" altLang="en-US" sz="1400">
                        <a:latin typeface="微软雅黑" panose="020B0503020204020204" charset="-122"/>
                        <a:ea typeface="微软雅黑" panose="020B0503020204020204" charset="-122"/>
                        <a:cs typeface="微软雅黑" panose="020B0503020204020204"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微软雅黑" panose="020B0503020204020204" charset="-122"/>
                        </a:rPr>
                        <a:t>相机距离屏幕距离d(/cm)</a:t>
                      </a:r>
                      <a:endParaRPr lang="en-US" sz="1400">
                        <a:latin typeface="微软雅黑" panose="020B0503020204020204" charset="-122"/>
                        <a:ea typeface="微软雅黑" panose="020B0503020204020204" charset="-122"/>
                        <a:cs typeface="微软雅黑" panose="020B0503020204020204" charset="-122"/>
                      </a:endParaRPr>
                    </a:p>
                    <a:p>
                      <a:pPr algn="ctr">
                        <a:buNone/>
                      </a:pPr>
                      <a:r>
                        <a:rPr lang="en-US" sz="1400">
                          <a:latin typeface="微软雅黑" panose="020B0503020204020204" charset="-122"/>
                          <a:ea typeface="微软雅黑" panose="020B0503020204020204" charset="-122"/>
                          <a:cs typeface="微软雅黑" panose="020B0503020204020204" charset="-122"/>
                        </a:rPr>
                        <a:t>Distance between camera and screen d(/cm)</a:t>
                      </a:r>
                      <a:endParaRPr lang="en-US" altLang="en-US" sz="1400">
                        <a:latin typeface="微软雅黑" panose="020B0503020204020204" charset="-122"/>
                        <a:ea typeface="微软雅黑" panose="020B0503020204020204" charset="-122"/>
                        <a:cs typeface="微软雅黑" panose="020B050302020402020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微软雅黑" panose="020B0503020204020204" charset="-122"/>
                        </a:rPr>
                        <a:t>相机位姿Camera pose</a:t>
                      </a:r>
                      <a:endParaRPr lang="en-US" altLang="en-US" sz="1400">
                        <a:latin typeface="微软雅黑" panose="020B0503020204020204" charset="-122"/>
                        <a:ea typeface="微软雅黑" panose="020B0503020204020204" charset="-122"/>
                        <a:cs typeface="微软雅黑" panose="020B050302020402020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13485">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4032x756</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0</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Calibri" panose="020F0502020204030204" charset="0"/>
                        </a:rPr>
                        <a:t> </a:t>
                      </a:r>
                      <a:endParaRPr lang="en-US" altLang="en-US" sz="1400">
                        <a:latin typeface="微软雅黑" panose="020B0503020204020204" charset="-122"/>
                        <a:ea typeface="微软雅黑" panose="020B0503020204020204" charset="-122"/>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51915">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4032x756</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10</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Calibri" panose="020F0502020204030204" charset="0"/>
                        </a:rPr>
                        <a:t> </a:t>
                      </a:r>
                      <a:endParaRPr lang="en-US" altLang="en-US" sz="1400">
                        <a:latin typeface="微软雅黑" panose="020B0503020204020204" charset="-122"/>
                        <a:ea typeface="微软雅黑" panose="020B0503020204020204" charset="-122"/>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55725">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4032x756</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20</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Calibri" panose="020F0502020204030204" charset="0"/>
                        </a:rPr>
                        <a:t> </a:t>
                      </a:r>
                      <a:endParaRPr lang="en-US" altLang="en-US" sz="1400">
                        <a:latin typeface="微软雅黑" panose="020B0503020204020204" charset="-122"/>
                        <a:ea typeface="微软雅黑" panose="020B0503020204020204" charset="-122"/>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3276" name="图片 16" descr="554ec672f2f908b9c9cb1fb552aa5d6"/>
          <p:cNvPicPr>
            <a:picLocks noChangeAspect="1"/>
          </p:cNvPicPr>
          <p:nvPr/>
        </p:nvPicPr>
        <p:blipFill>
          <a:blip r:embed="rId2"/>
          <a:stretch>
            <a:fillRect/>
          </a:stretch>
        </p:blipFill>
        <p:spPr>
          <a:xfrm>
            <a:off x="6255385" y="1694815"/>
            <a:ext cx="1275715" cy="957580"/>
          </a:xfrm>
          <a:prstGeom prst="rect">
            <a:avLst/>
          </a:prstGeom>
          <a:noFill/>
          <a:ln w="9525">
            <a:noFill/>
          </a:ln>
        </p:spPr>
      </p:pic>
      <p:pic>
        <p:nvPicPr>
          <p:cNvPr id="53277" name="图片 10" descr="f76834668b5bff24571702da6e0fc0f"/>
          <p:cNvPicPr>
            <a:picLocks noChangeAspect="1"/>
          </p:cNvPicPr>
          <p:nvPr/>
        </p:nvPicPr>
        <p:blipFill>
          <a:blip r:embed="rId3"/>
          <a:stretch>
            <a:fillRect/>
          </a:stretch>
        </p:blipFill>
        <p:spPr>
          <a:xfrm>
            <a:off x="6255385" y="3008630"/>
            <a:ext cx="1263650" cy="948690"/>
          </a:xfrm>
          <a:prstGeom prst="rect">
            <a:avLst/>
          </a:prstGeom>
          <a:noFill/>
          <a:ln w="9525">
            <a:noFill/>
          </a:ln>
        </p:spPr>
      </p:pic>
      <p:pic>
        <p:nvPicPr>
          <p:cNvPr id="53278" name="图片 13" descr="4291c64afbe0d2c45a7583cf1bb72fc"/>
          <p:cNvPicPr>
            <a:picLocks noChangeAspect="1"/>
          </p:cNvPicPr>
          <p:nvPr/>
        </p:nvPicPr>
        <p:blipFill>
          <a:blip r:embed="rId4"/>
          <a:stretch>
            <a:fillRect/>
          </a:stretch>
        </p:blipFill>
        <p:spPr>
          <a:xfrm>
            <a:off x="6255385" y="4300855"/>
            <a:ext cx="1347470" cy="101219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583565"/>
          </a:xfrm>
          <a:prstGeom prst="rect">
            <a:avLst/>
          </a:prstGeom>
          <a:noFill/>
        </p:spPr>
        <p:txBody>
          <a:bodyPr wrap="square" rtlCol="0">
            <a:spAutoFit/>
          </a:bodyPr>
          <a:p>
            <a:pPr algn="ctr" fontAlgn="base"/>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测试场景</a:t>
            </a:r>
            <a:r>
              <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Test scen</a:t>
            </a:r>
            <a:r>
              <a:rPr lang="en-US" altLang="zh-CN"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e</a:t>
            </a:r>
            <a:endPar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graphicFrame>
        <p:nvGraphicFramePr>
          <p:cNvPr id="2" name="表格 1"/>
          <p:cNvGraphicFramePr/>
          <p:nvPr>
            <p:custDataLst>
              <p:tags r:id="rId1"/>
            </p:custDataLst>
          </p:nvPr>
        </p:nvGraphicFramePr>
        <p:xfrm>
          <a:off x="574993" y="967423"/>
          <a:ext cx="7286625" cy="4243070"/>
        </p:xfrm>
        <a:graphic>
          <a:graphicData uri="http://schemas.openxmlformats.org/drawingml/2006/table">
            <a:tbl>
              <a:tblPr firstRow="1" bandRow="1">
                <a:tableStyleId>{5940675A-B579-460E-94D1-54222C63F5DA}</a:tableStyleId>
              </a:tblPr>
              <a:tblGrid>
                <a:gridCol w="2251075"/>
                <a:gridCol w="2929255"/>
                <a:gridCol w="2106295"/>
              </a:tblGrid>
              <a:tr h="518160">
                <a:tc>
                  <a:txBody>
                    <a:bodyPr/>
                    <a:p>
                      <a:pPr algn="ctr">
                        <a:buNone/>
                      </a:pPr>
                      <a:r>
                        <a:rPr lang="en-US" sz="1400">
                          <a:latin typeface="微软雅黑" panose="020B0503020204020204" charset="-122"/>
                          <a:ea typeface="微软雅黑" panose="020B0503020204020204" charset="-122"/>
                          <a:cs typeface="微软雅黑" panose="020B0503020204020204" charset="-122"/>
                        </a:rPr>
                        <a:t>pc屏幕分辨率</a:t>
                      </a:r>
                      <a:endParaRPr lang="en-US" sz="1400">
                        <a:latin typeface="微软雅黑" panose="020B0503020204020204" charset="-122"/>
                        <a:ea typeface="微软雅黑" panose="020B0503020204020204" charset="-122"/>
                        <a:cs typeface="微软雅黑" panose="020B0503020204020204" charset="-122"/>
                      </a:endParaRPr>
                    </a:p>
                    <a:p>
                      <a:pPr algn="ctr">
                        <a:buNone/>
                      </a:pPr>
                      <a:r>
                        <a:rPr lang="en-US" sz="1400">
                          <a:latin typeface="微软雅黑" panose="020B0503020204020204" charset="-122"/>
                          <a:ea typeface="微软雅黑" panose="020B0503020204020204" charset="-122"/>
                          <a:cs typeface="微软雅黑" panose="020B0503020204020204" charset="-122"/>
                        </a:rPr>
                        <a:t>PC screen resolution</a:t>
                      </a:r>
                      <a:endParaRPr lang="en-US" altLang="en-US" sz="1400">
                        <a:latin typeface="微软雅黑" panose="020B0503020204020204" charset="-122"/>
                        <a:ea typeface="微软雅黑" panose="020B0503020204020204" charset="-122"/>
                        <a:cs typeface="微软雅黑" panose="020B050302020402020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微软雅黑" panose="020B0503020204020204" charset="-122"/>
                        </a:rPr>
                        <a:t>相机距离屏幕距离d(/cm)</a:t>
                      </a:r>
                      <a:endParaRPr lang="en-US" sz="1400">
                        <a:latin typeface="微软雅黑" panose="020B0503020204020204" charset="-122"/>
                        <a:ea typeface="微软雅黑" panose="020B0503020204020204" charset="-122"/>
                        <a:cs typeface="微软雅黑" panose="020B0503020204020204" charset="-122"/>
                      </a:endParaRPr>
                    </a:p>
                    <a:p>
                      <a:pPr algn="ctr">
                        <a:buNone/>
                      </a:pPr>
                      <a:r>
                        <a:rPr lang="en-US" sz="1400">
                          <a:latin typeface="微软雅黑" panose="020B0503020204020204" charset="-122"/>
                          <a:ea typeface="微软雅黑" panose="020B0503020204020204" charset="-122"/>
                          <a:cs typeface="微软雅黑" panose="020B0503020204020204" charset="-122"/>
                        </a:rPr>
                        <a:t>Distance between camera and screen d(/cm)</a:t>
                      </a:r>
                      <a:endParaRPr lang="en-US" altLang="en-US" sz="1400">
                        <a:latin typeface="微软雅黑" panose="020B0503020204020204" charset="-122"/>
                        <a:ea typeface="微软雅黑" panose="020B0503020204020204" charset="-122"/>
                        <a:cs typeface="微软雅黑" panose="020B050302020402020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微软雅黑" panose="020B0503020204020204" charset="-122"/>
                        </a:rPr>
                        <a:t>相机位姿Camera pose</a:t>
                      </a:r>
                      <a:endParaRPr lang="en-US" altLang="en-US" sz="1400">
                        <a:latin typeface="微软雅黑" panose="020B0503020204020204" charset="-122"/>
                        <a:ea typeface="微软雅黑" panose="020B0503020204020204" charset="-122"/>
                        <a:cs typeface="微软雅黑" panose="020B0503020204020204"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16965">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1920x1280</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0</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endParaRPr lang="en-US" altLang="en-US" sz="1000">
                        <a:latin typeface="Calibri" panose="020F0502020204030204" charset="0"/>
                        <a:ea typeface="Calibri" panose="020F0502020204030204" charset="0"/>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24915">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1920x1280</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0</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endParaRPr lang="en-US" altLang="en-US" sz="1000">
                        <a:latin typeface="Calibri" panose="020F0502020204030204" charset="0"/>
                        <a:ea typeface="Calibri" panose="020F0502020204030204" charset="0"/>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61110">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1920x1280</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微软雅黑" panose="020B0503020204020204" charset="-122"/>
                          <a:ea typeface="微软雅黑" panose="020B0503020204020204" charset="-122"/>
                          <a:cs typeface="宋体" panose="02010600030101010101" pitchFamily="2" charset="-122"/>
                        </a:rPr>
                        <a:t>20</a:t>
                      </a:r>
                      <a:endParaRPr lang="en-US" altLang="en-US" sz="1400">
                        <a:latin typeface="微软雅黑" panose="020B0503020204020204" charset="-122"/>
                        <a:ea typeface="微软雅黑" panose="020B0503020204020204"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endParaRPr lang="en-US" altLang="en-US" sz="1000">
                        <a:latin typeface="Calibri" panose="020F0502020204030204" charset="0"/>
                        <a:ea typeface="Calibri" panose="020F0502020204030204" charset="0"/>
                        <a:cs typeface="Calibri" panose="020F05020202040302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3" name="图片 4" descr="741c1b80d567a6ae34f16a2352a5d09"/>
          <p:cNvPicPr>
            <a:picLocks noChangeAspect="1"/>
          </p:cNvPicPr>
          <p:nvPr/>
        </p:nvPicPr>
        <p:blipFill>
          <a:blip r:embed="rId2"/>
          <a:stretch>
            <a:fillRect/>
          </a:stretch>
        </p:blipFill>
        <p:spPr>
          <a:xfrm>
            <a:off x="6038215" y="1651000"/>
            <a:ext cx="1325563" cy="993775"/>
          </a:xfrm>
          <a:prstGeom prst="rect">
            <a:avLst/>
          </a:prstGeom>
          <a:noFill/>
          <a:ln w="9525">
            <a:noFill/>
          </a:ln>
        </p:spPr>
      </p:pic>
      <p:pic>
        <p:nvPicPr>
          <p:cNvPr id="8" name="图片 9" descr="efb3a1b33e4aaef9f2e57e2f3a3049c"/>
          <p:cNvPicPr>
            <a:picLocks noChangeAspect="1"/>
          </p:cNvPicPr>
          <p:nvPr/>
        </p:nvPicPr>
        <p:blipFill>
          <a:blip r:embed="rId3"/>
          <a:stretch>
            <a:fillRect/>
          </a:stretch>
        </p:blipFill>
        <p:spPr>
          <a:xfrm>
            <a:off x="6076316" y="2847023"/>
            <a:ext cx="1249362" cy="938212"/>
          </a:xfrm>
          <a:prstGeom prst="rect">
            <a:avLst/>
          </a:prstGeom>
          <a:noFill/>
          <a:ln w="9525">
            <a:noFill/>
          </a:ln>
        </p:spPr>
      </p:pic>
      <p:pic>
        <p:nvPicPr>
          <p:cNvPr id="10" name="图片 6" descr="040eb30d6d31616db2f0e4261d56ddf"/>
          <p:cNvPicPr>
            <a:picLocks noChangeAspect="1"/>
          </p:cNvPicPr>
          <p:nvPr/>
        </p:nvPicPr>
        <p:blipFill>
          <a:blip r:embed="rId4"/>
          <a:stretch>
            <a:fillRect/>
          </a:stretch>
        </p:blipFill>
        <p:spPr>
          <a:xfrm>
            <a:off x="6077903" y="4147503"/>
            <a:ext cx="1246187" cy="935037"/>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Box 59"/>
          <p:cNvSpPr>
            <a:spLocks noChangeArrowheads="1"/>
          </p:cNvSpPr>
          <p:nvPr/>
        </p:nvSpPr>
        <p:spPr bwMode="auto">
          <a:xfrm flipH="1">
            <a:off x="1863725" y="2552065"/>
            <a:ext cx="5297170"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r>
              <a:rPr lang="zh-CN" altLang="en-US" sz="2800" b="1" spc="15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方正兰亭黑_GBK" pitchFamily="2" charset="-122"/>
              </a:rPr>
              <a:t>总结</a:t>
            </a:r>
            <a:endParaRPr lang="zh-CN" altLang="en-US" sz="2800" b="1" strike="noStrike" spc="1500" noProof="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pPr algn="ctr" fontAlgn="base"/>
            <a:r>
              <a:rPr lang="en-US"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S</a:t>
            </a:r>
            <a:r>
              <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ummary</a:t>
            </a:r>
            <a:endPar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8000" b="1" strike="noStrike" noProof="1" dirty="0">
              <a:solidFill>
                <a:srgbClr val="262626"/>
              </a:solidFill>
              <a:latin typeface="Arial" panose="020B0604020202020204" pitchFamily="34" charset="0"/>
              <a:ea typeface="宋体" panose="02010600030101010101" pitchFamily="2" charset="-122"/>
              <a:sym typeface="Arial" panose="020B0604020202020204" pitchFamily="34" charset="0"/>
            </a:endParaRPr>
          </a:p>
          <a:p>
            <a:pPr algn="ctr" fontAlgn="base"/>
            <a:endParaRPr lang="zh-CN" altLang="en-US" sz="8000" b="1" strike="noStrike" spc="1500" noProof="1" dirty="0">
              <a:solidFill>
                <a:schemeClr val="tx1">
                  <a:lumMod val="75000"/>
                  <a:lumOff val="25000"/>
                </a:schemeClr>
              </a:solidFill>
              <a:latin typeface="微软雅黑" panose="020B0503020204020204" charset="-122"/>
              <a:ea typeface="微软雅黑" panose="020B0503020204020204" charset="-122"/>
              <a:sym typeface="方正兰亭黑_GBK" pitchFamily="2" charset="-122"/>
            </a:endParaRPr>
          </a:p>
        </p:txBody>
      </p:sp>
      <p:sp>
        <p:nvSpPr>
          <p:cNvPr id="2" name="矩形 1"/>
          <p:cNvSpPr/>
          <p:nvPr/>
        </p:nvSpPr>
        <p:spPr>
          <a:xfrm>
            <a:off x="2195830" y="2276475"/>
            <a:ext cx="648335" cy="172847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2747645" y="2885440"/>
            <a:ext cx="180340" cy="521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2515870" y="2885440"/>
            <a:ext cx="1086485" cy="521970"/>
          </a:xfrm>
          <a:prstGeom prst="rect">
            <a:avLst/>
          </a:prstGeom>
          <a:noFill/>
        </p:spPr>
        <p:txBody>
          <a:bodyPr wrap="square" rtlCol="0">
            <a:spAutoFit/>
          </a:bodyPr>
          <a:p>
            <a:r>
              <a:rPr lang="en-US" altLang="zh-CN" sz="2800" b="1">
                <a:latin typeface="微软雅黑" panose="020B0503020204020204" charset="-122"/>
                <a:ea typeface="微软雅黑" panose="020B0503020204020204" charset="-122"/>
              </a:rPr>
              <a:t>07</a:t>
            </a:r>
            <a:endParaRPr lang="en-US" altLang="zh-CN" sz="28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583565"/>
          </a:xfrm>
          <a:prstGeom prst="rect">
            <a:avLst/>
          </a:prstGeom>
          <a:noFill/>
        </p:spPr>
        <p:txBody>
          <a:bodyPr wrap="square" rtlCol="0">
            <a:spAutoFit/>
          </a:bodyPr>
          <a:p>
            <a:pPr algn="ctr" fontAlgn="base"/>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总结</a:t>
            </a:r>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Summary</a:t>
            </a:r>
            <a:endPar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342265" y="708660"/>
            <a:ext cx="7453313" cy="1906905"/>
          </a:xfrm>
          <a:prstGeom prst="rect">
            <a:avLst/>
          </a:prstGeom>
          <a:noFill/>
        </p:spPr>
        <p:txBody>
          <a:bodyPr wrap="square" rtlCol="0">
            <a:spAutoFit/>
          </a:bodyPr>
          <a:p>
            <a:pPr>
              <a:buFont typeface="Arial" panose="020B0604020202020204" pitchFamily="34" charset="0"/>
            </a:pPr>
            <a:r>
              <a:rPr lang="en-US" altLang="zh-CN" sz="1600" b="1" noProof="1">
                <a:latin typeface="微软雅黑" panose="020B0503020204020204" charset="-122"/>
                <a:ea typeface="微软雅黑" panose="020B0503020204020204" charset="-122"/>
                <a:cs typeface="微软雅黑" panose="020B0503020204020204" charset="-122"/>
              </a:rPr>
              <a:t>Guiding Gui </a:t>
            </a:r>
            <a:r>
              <a:rPr lang="zh-CN" altLang="en-US" sz="1600" b="1" noProof="1">
                <a:latin typeface="微软雅黑" panose="020B0503020204020204" charset="-122"/>
                <a:ea typeface="微软雅黑" panose="020B0503020204020204" charset="-122"/>
                <a:cs typeface="微软雅黑" panose="020B0503020204020204" charset="-122"/>
              </a:rPr>
              <a:t>存在的问题</a:t>
            </a:r>
            <a:endParaRPr lang="zh-CN" altLang="en-US" sz="1600" b="1"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zh-CN" altLang="en-US" sz="1600" b="1" noProof="1">
                <a:latin typeface="微软雅黑" panose="020B0503020204020204" charset="-122"/>
                <a:ea typeface="微软雅黑" panose="020B0503020204020204" charset="-122"/>
                <a:cs typeface="微软雅黑" panose="020B0503020204020204" charset="-122"/>
              </a:rPr>
              <a:t>Problems with </a:t>
            </a:r>
            <a:r>
              <a:rPr lang="en-US" altLang="zh-CN" sz="1600" b="1" noProof="1">
                <a:latin typeface="微软雅黑" panose="020B0503020204020204" charset="-122"/>
                <a:ea typeface="微软雅黑" panose="020B0503020204020204" charset="-122"/>
                <a:cs typeface="微软雅黑" panose="020B0503020204020204" charset="-122"/>
              </a:rPr>
              <a:t>G</a:t>
            </a:r>
            <a:r>
              <a:rPr lang="zh-CN" altLang="en-US" sz="1600" b="1" noProof="1">
                <a:latin typeface="微软雅黑" panose="020B0503020204020204" charset="-122"/>
                <a:ea typeface="微软雅黑" panose="020B0503020204020204" charset="-122"/>
                <a:cs typeface="微软雅黑" panose="020B0503020204020204" charset="-122"/>
              </a:rPr>
              <a:t>uiding GUI</a:t>
            </a:r>
            <a:endParaRPr lang="zh-CN" altLang="en-US" sz="1600" b="1"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endParaRPr lang="zh-CN" altLang="en-US" sz="1600" b="1"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zh-CN" altLang="en-US" sz="1400" noProof="1">
                <a:latin typeface="微软雅黑" panose="020B0503020204020204" charset="-122"/>
                <a:ea typeface="微软雅黑" panose="020B0503020204020204" charset="-122"/>
                <a:cs typeface="微软雅黑" panose="020B0503020204020204" charset="-122"/>
              </a:rPr>
              <a:t>【</a:t>
            </a:r>
            <a:r>
              <a:rPr lang="en-US" altLang="zh-CN" sz="1400" noProof="1">
                <a:latin typeface="微软雅黑" panose="020B0503020204020204" charset="-122"/>
                <a:ea typeface="微软雅黑" panose="020B0503020204020204" charset="-122"/>
                <a:cs typeface="微软雅黑" panose="020B0503020204020204" charset="-122"/>
              </a:rPr>
              <a:t>1</a:t>
            </a:r>
            <a:r>
              <a:rPr lang="zh-CN" altLang="en-US" sz="1400" noProof="1">
                <a:latin typeface="微软雅黑" panose="020B0503020204020204" charset="-122"/>
                <a:ea typeface="微软雅黑" panose="020B0503020204020204" charset="-122"/>
                <a:cs typeface="微软雅黑" panose="020B0503020204020204" charset="-122"/>
              </a:rPr>
              <a:t>】跟踪手指过程中，当指尖点</a:t>
            </a:r>
            <a:r>
              <a:rPr lang="en-US" altLang="zh-CN" sz="1400" noProof="1">
                <a:latin typeface="微软雅黑" panose="020B0503020204020204" charset="-122"/>
                <a:ea typeface="微软雅黑" panose="020B0503020204020204" charset="-122"/>
                <a:cs typeface="微软雅黑" panose="020B0503020204020204" charset="-122"/>
              </a:rPr>
              <a:t>X,Y</a:t>
            </a:r>
            <a:r>
              <a:rPr lang="zh-CN" altLang="en-US" sz="1400" noProof="1">
                <a:latin typeface="微软雅黑" panose="020B0503020204020204" charset="-122"/>
                <a:ea typeface="微软雅黑" panose="020B0503020204020204" charset="-122"/>
                <a:cs typeface="微软雅黑" panose="020B0503020204020204" charset="-122"/>
              </a:rPr>
              <a:t>不变，</a:t>
            </a:r>
            <a:r>
              <a:rPr lang="en-US" altLang="zh-CN" sz="1400" noProof="1">
                <a:latin typeface="微软雅黑" panose="020B0503020204020204" charset="-122"/>
                <a:ea typeface="微软雅黑" panose="020B0503020204020204" charset="-122"/>
                <a:cs typeface="微软雅黑" panose="020B0503020204020204" charset="-122"/>
              </a:rPr>
              <a:t>Z</a:t>
            </a:r>
            <a:r>
              <a:rPr lang="zh-CN" altLang="en-US" sz="1400" noProof="1">
                <a:latin typeface="微软雅黑" panose="020B0503020204020204" charset="-122"/>
                <a:ea typeface="微软雅黑" panose="020B0503020204020204" charset="-122"/>
                <a:cs typeface="微软雅黑" panose="020B0503020204020204" charset="-122"/>
              </a:rPr>
              <a:t>不断改变时，在屏幕中显示的点会发生移动</a:t>
            </a:r>
            <a:r>
              <a:rPr lang="en-US" altLang="zh-CN" sz="1400" noProof="1">
                <a:latin typeface="微软雅黑" panose="020B0503020204020204" charset="-122"/>
                <a:ea typeface="微软雅黑" panose="020B0503020204020204" charset="-122"/>
                <a:cs typeface="微软雅黑" panose="020B0503020204020204" charset="-122"/>
              </a:rPr>
              <a:t>(</a:t>
            </a:r>
            <a:r>
              <a:rPr lang="zh-CN" altLang="en-US" sz="1400" noProof="1">
                <a:latin typeface="微软雅黑" panose="020B0503020204020204" charset="-122"/>
                <a:ea typeface="微软雅黑" panose="020B0503020204020204" charset="-122"/>
                <a:cs typeface="微软雅黑" panose="020B0503020204020204" charset="-122"/>
              </a:rPr>
              <a:t>理想状态是</a:t>
            </a:r>
            <a:r>
              <a:rPr lang="en-US" altLang="zh-CN" sz="1400" noProof="1">
                <a:latin typeface="微软雅黑" panose="020B0503020204020204" charset="-122"/>
                <a:ea typeface="微软雅黑" panose="020B0503020204020204" charset="-122"/>
                <a:cs typeface="微软雅黑" panose="020B0503020204020204" charset="-122"/>
              </a:rPr>
              <a:t>X,Y</a:t>
            </a:r>
            <a:r>
              <a:rPr lang="zh-CN" altLang="en-US" sz="1400" noProof="1">
                <a:latin typeface="微软雅黑" panose="020B0503020204020204" charset="-122"/>
                <a:ea typeface="微软雅黑" panose="020B0503020204020204" charset="-122"/>
                <a:cs typeface="微软雅黑" panose="020B0503020204020204" charset="-122"/>
              </a:rPr>
              <a:t>不变，</a:t>
            </a:r>
            <a:r>
              <a:rPr lang="en-US" altLang="zh-CN" sz="1400" noProof="1">
                <a:latin typeface="微软雅黑" panose="020B0503020204020204" charset="-122"/>
                <a:ea typeface="微软雅黑" panose="020B0503020204020204" charset="-122"/>
                <a:cs typeface="微软雅黑" panose="020B0503020204020204" charset="-122"/>
              </a:rPr>
              <a:t>Z</a:t>
            </a:r>
            <a:r>
              <a:rPr lang="zh-CN" altLang="en-US" sz="1400" noProof="1">
                <a:latin typeface="微软雅黑" panose="020B0503020204020204" charset="-122"/>
                <a:ea typeface="微软雅黑" panose="020B0503020204020204" charset="-122"/>
                <a:cs typeface="微软雅黑" panose="020B0503020204020204" charset="-122"/>
              </a:rPr>
              <a:t>改变在屏幕上点会静止。</a:t>
            </a:r>
            <a:r>
              <a:rPr lang="en-US" altLang="zh-CN" sz="1400" noProof="1">
                <a:latin typeface="微软雅黑" panose="020B0503020204020204" charset="-122"/>
                <a:ea typeface="微软雅黑" panose="020B0503020204020204" charset="-122"/>
                <a:cs typeface="微软雅黑" panose="020B0503020204020204" charset="-122"/>
              </a:rPr>
              <a:t>)</a:t>
            </a:r>
            <a:endParaRPr lang="en-US" altLang="zh-CN" sz="1400"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en-US" altLang="zh-CN" sz="1400" noProof="1">
                <a:latin typeface="微软雅黑" panose="020B0503020204020204" charset="-122"/>
                <a:ea typeface="微软雅黑" panose="020B0503020204020204" charset="-122"/>
                <a:cs typeface="微软雅黑" panose="020B0503020204020204" charset="-122"/>
              </a:rPr>
              <a:t>During fingertip tracking, when the fingertip X, Y and Z change continuously, the point displayed on the screen will move (ideally, X, Y do not change, Z change will be static on the screen point).</a:t>
            </a:r>
            <a:endParaRPr lang="en-US" altLang="zh-CN" sz="1400" noProof="1">
              <a:latin typeface="微软雅黑" panose="020B0503020204020204" charset="-122"/>
              <a:ea typeface="微软雅黑" panose="020B0503020204020204" charset="-122"/>
              <a:cs typeface="微软雅黑" panose="020B0503020204020204" charset="-122"/>
            </a:endParaRPr>
          </a:p>
        </p:txBody>
      </p:sp>
      <p:sp>
        <p:nvSpPr>
          <p:cNvPr id="56329" name="文本框 4"/>
          <p:cNvSpPr txBox="1"/>
          <p:nvPr/>
        </p:nvSpPr>
        <p:spPr>
          <a:xfrm>
            <a:off x="342265" y="2615565"/>
            <a:ext cx="7520305" cy="1383665"/>
          </a:xfrm>
          <a:prstGeom prst="rect">
            <a:avLst/>
          </a:prstGeom>
          <a:noFill/>
          <a:ln w="9525">
            <a:noFill/>
          </a:ln>
        </p:spPr>
        <p:txBody>
          <a:bodyPr wrap="square" anchor="t">
            <a:spAutoFit/>
          </a:bodyPr>
          <a:p>
            <a:r>
              <a:rPr lang="zh-CN" altLang="en-US" sz="1400">
                <a:latin typeface="微软雅黑" panose="020B0503020204020204" charset="-122"/>
                <a:ea typeface="微软雅黑" panose="020B0503020204020204" charset="-122"/>
                <a:cs typeface="微软雅黑" panose="020B0503020204020204" charset="-122"/>
              </a:rPr>
              <a:t>问题的原因：可能在标定时标定的</a:t>
            </a:r>
            <a:r>
              <a:rPr lang="en-US" altLang="zh-CN" sz="1400">
                <a:latin typeface="微软雅黑" panose="020B0503020204020204" charset="-122"/>
                <a:ea typeface="微软雅黑" panose="020B0503020204020204" charset="-122"/>
                <a:cs typeface="微软雅黑" panose="020B0503020204020204" charset="-122"/>
              </a:rPr>
              <a:t>4</a:t>
            </a:r>
            <a:r>
              <a:rPr lang="zh-CN" altLang="en-US" sz="1400">
                <a:latin typeface="微软雅黑" panose="020B0503020204020204" charset="-122"/>
                <a:ea typeface="微软雅黑" panose="020B0503020204020204" charset="-122"/>
                <a:cs typeface="微软雅黑" panose="020B0503020204020204" charset="-122"/>
              </a:rPr>
              <a:t>组点处于同一平面，没选取不同空间的点进行标定。Reason for the problem: Four sets of points that may be calibrated at the time of calibration are on the same plane, and points in different spaces are not selected for calibration.</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解决方案：后期增加标点选点的个数，将选点涵盖到空间。</a:t>
            </a:r>
            <a:endParaRPr lang="zh-CN" altLang="en-US" sz="1400">
              <a:latin typeface="微软雅黑" panose="020B0503020204020204" charset="-122"/>
              <a:ea typeface="微软雅黑" panose="020B0503020204020204" charset="-122"/>
              <a:cs typeface="微软雅黑" panose="020B0503020204020204" charset="-122"/>
            </a:endParaRPr>
          </a:p>
          <a:p>
            <a:r>
              <a:rPr lang="zh-CN" altLang="en-US" sz="1400">
                <a:latin typeface="微软雅黑" panose="020B0503020204020204" charset="-122"/>
                <a:ea typeface="微软雅黑" panose="020B0503020204020204" charset="-122"/>
                <a:cs typeface="微软雅黑" panose="020B0503020204020204" charset="-122"/>
              </a:rPr>
              <a:t>Solution: Increase the number of punctuation points later to cover the space.</a:t>
            </a:r>
            <a:endParaRPr lang="zh-CN" altLang="en-US" sz="1400">
              <a:latin typeface="微软雅黑" panose="020B0503020204020204" charset="-122"/>
              <a:ea typeface="微软雅黑" panose="020B0503020204020204" charset="-122"/>
              <a:cs typeface="微软雅黑" panose="020B0503020204020204" charset="-122"/>
            </a:endParaRPr>
          </a:p>
        </p:txBody>
      </p:sp>
      <p:pic>
        <p:nvPicPr>
          <p:cNvPr id="56327" name="图片 1"/>
          <p:cNvPicPr>
            <a:picLocks noChangeAspect="1"/>
          </p:cNvPicPr>
          <p:nvPr/>
        </p:nvPicPr>
        <p:blipFill>
          <a:blip r:embed="rId1"/>
          <a:stretch>
            <a:fillRect/>
          </a:stretch>
        </p:blipFill>
        <p:spPr>
          <a:xfrm>
            <a:off x="627380" y="4163695"/>
            <a:ext cx="3209290" cy="2046605"/>
          </a:xfrm>
          <a:prstGeom prst="rect">
            <a:avLst/>
          </a:prstGeom>
          <a:noFill/>
          <a:ln w="9525">
            <a:noFill/>
          </a:ln>
        </p:spPr>
      </p:pic>
      <p:pic>
        <p:nvPicPr>
          <p:cNvPr id="56328" name="图片 3"/>
          <p:cNvPicPr>
            <a:picLocks noChangeAspect="1"/>
          </p:cNvPicPr>
          <p:nvPr/>
        </p:nvPicPr>
        <p:blipFill>
          <a:blip r:embed="rId2"/>
          <a:stretch>
            <a:fillRect/>
          </a:stretch>
        </p:blipFill>
        <p:spPr>
          <a:xfrm>
            <a:off x="4501515" y="4163695"/>
            <a:ext cx="3538855" cy="204660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Box 59"/>
          <p:cNvSpPr>
            <a:spLocks noChangeArrowheads="1"/>
          </p:cNvSpPr>
          <p:nvPr/>
        </p:nvSpPr>
        <p:spPr bwMode="auto">
          <a:xfrm flipH="1">
            <a:off x="2661920" y="2534285"/>
            <a:ext cx="4669790" cy="384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RT</a:t>
            </a:r>
            <a:r>
              <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介绍及原理说明</a:t>
            </a:r>
            <a:endPar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r>
              <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Introduction and</a:t>
            </a:r>
            <a:endParaRPr lang="zh-CN" altLang="en-US" sz="2800" b="1" strike="noStrike" noProof="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r>
              <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principle description</a:t>
            </a:r>
            <a:endParaRPr lang="zh-CN" altLang="en-US" sz="2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8000" b="1" strike="noStrike" noProof="1" dirty="0">
              <a:solidFill>
                <a:srgbClr val="262626"/>
              </a:solidFill>
              <a:latin typeface="Arial" panose="020B0604020202020204" pitchFamily="34" charset="0"/>
              <a:ea typeface="宋体" panose="02010600030101010101" pitchFamily="2" charset="-122"/>
              <a:sym typeface="Arial" panose="020B0604020202020204" pitchFamily="34" charset="0"/>
            </a:endParaRPr>
          </a:p>
          <a:p>
            <a:pPr algn="ctr" fontAlgn="base"/>
            <a:endParaRPr lang="zh-CN" altLang="en-US" sz="8000" b="1" strike="noStrike" spc="1500" noProof="1" dirty="0">
              <a:solidFill>
                <a:schemeClr val="tx1">
                  <a:lumMod val="75000"/>
                  <a:lumOff val="25000"/>
                </a:schemeClr>
              </a:solidFill>
              <a:latin typeface="微软雅黑" panose="020B0503020204020204" charset="-122"/>
              <a:ea typeface="微软雅黑" panose="020B0503020204020204" charset="-122"/>
              <a:sym typeface="方正兰亭黑_GBK" pitchFamily="2" charset="-122"/>
            </a:endParaRPr>
          </a:p>
        </p:txBody>
      </p:sp>
      <p:sp>
        <p:nvSpPr>
          <p:cNvPr id="2" name="矩形 1"/>
          <p:cNvSpPr/>
          <p:nvPr/>
        </p:nvSpPr>
        <p:spPr>
          <a:xfrm>
            <a:off x="2195830" y="2276475"/>
            <a:ext cx="648335" cy="172847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2747645" y="2885440"/>
            <a:ext cx="180340" cy="521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2515870" y="2885440"/>
            <a:ext cx="1086485" cy="521970"/>
          </a:xfrm>
          <a:prstGeom prst="rect">
            <a:avLst/>
          </a:prstGeom>
          <a:noFill/>
        </p:spPr>
        <p:txBody>
          <a:bodyPr wrap="square" rtlCol="0">
            <a:spAutoFit/>
          </a:bodyPr>
          <a:p>
            <a:r>
              <a:rPr lang="en-US" altLang="zh-CN" sz="2800" b="1">
                <a:latin typeface="微软雅黑" panose="020B0503020204020204" charset="-122"/>
                <a:ea typeface="微软雅黑" panose="020B0503020204020204" charset="-122"/>
              </a:rPr>
              <a:t>02</a:t>
            </a:r>
            <a:endParaRPr lang="en-US" altLang="zh-CN" sz="28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15360" y="90170"/>
            <a:ext cx="3924300" cy="583565"/>
          </a:xfrm>
          <a:prstGeom prst="rect">
            <a:avLst/>
          </a:prstGeom>
          <a:noFill/>
        </p:spPr>
        <p:txBody>
          <a:bodyPr wrap="square" rtlCol="0">
            <a:spAutoFit/>
          </a:bodyPr>
          <a:p>
            <a:pPr algn="ctr" fontAlgn="base"/>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总结</a:t>
            </a:r>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Summary</a:t>
            </a:r>
            <a:endParaRPr lang="zh-CN" altLang="en-US" sz="16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51790" y="673735"/>
            <a:ext cx="8023225" cy="521970"/>
          </a:xfrm>
          <a:prstGeom prst="rect">
            <a:avLst/>
          </a:prstGeom>
          <a:noFill/>
        </p:spPr>
        <p:txBody>
          <a:bodyPr wrap="square" rtlCol="0" anchor="t">
            <a:spAutoFit/>
          </a:bodyPr>
          <a:p>
            <a:pPr>
              <a:buFont typeface="Arial" panose="020B0604020202020204" pitchFamily="34" charset="0"/>
            </a:pPr>
            <a:r>
              <a:rPr lang="zh-CN" altLang="en-US" sz="1400">
                <a:latin typeface="微软雅黑" panose="020B0503020204020204" charset="-122"/>
                <a:ea typeface="微软雅黑" panose="020B0503020204020204" charset="-122"/>
                <a:cs typeface="微软雅黑" panose="020B0503020204020204" charset="-122"/>
                <a:sym typeface="+mn-ea"/>
              </a:rPr>
              <a:t>【</a:t>
            </a:r>
            <a:r>
              <a:rPr lang="en-US" altLang="zh-CN" sz="1400">
                <a:latin typeface="微软雅黑" panose="020B0503020204020204" charset="-122"/>
                <a:ea typeface="微软雅黑" panose="020B0503020204020204" charset="-122"/>
                <a:cs typeface="微软雅黑" panose="020B0503020204020204" charset="-122"/>
                <a:sym typeface="+mn-ea"/>
              </a:rPr>
              <a:t>2</a:t>
            </a:r>
            <a:r>
              <a:rPr lang="zh-CN" altLang="en-US" sz="1400">
                <a:latin typeface="微软雅黑" panose="020B0503020204020204" charset="-122"/>
                <a:ea typeface="微软雅黑" panose="020B0503020204020204" charset="-122"/>
                <a:cs typeface="微软雅黑" panose="020B0503020204020204" charset="-122"/>
                <a:sym typeface="+mn-ea"/>
              </a:rPr>
              <a:t>】手势静止状态下，显示在屏幕上的点会发生抖动。</a:t>
            </a:r>
            <a:endParaRPr lang="en-US" altLang="zh-CN" sz="1400"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zh-CN" altLang="en-US" sz="1400" dirty="0">
                <a:latin typeface="微软雅黑" panose="020B0503020204020204" charset="-122"/>
                <a:ea typeface="微软雅黑" panose="020B0503020204020204" charset="-122"/>
                <a:cs typeface="微软雅黑" panose="020B0503020204020204" charset="-122"/>
                <a:sym typeface="+mn-ea"/>
              </a:rPr>
              <a:t>When the gesture is still, the point displayed on the screen will shake.</a:t>
            </a: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3" name="文本框 4"/>
          <p:cNvSpPr txBox="1"/>
          <p:nvPr/>
        </p:nvSpPr>
        <p:spPr>
          <a:xfrm>
            <a:off x="351790" y="1309509"/>
            <a:ext cx="7770812" cy="2245360"/>
          </a:xfrm>
          <a:prstGeom prst="rect">
            <a:avLst/>
          </a:prstGeom>
          <a:noFill/>
          <a:ln w="9525">
            <a:noFill/>
          </a:ln>
        </p:spPr>
        <p:txBody>
          <a:bodyPr wrap="square" anchor="t">
            <a:spAutoFit/>
          </a:bodyPr>
          <a:p>
            <a:r>
              <a:rPr lang="zh-CN" altLang="en-US" sz="1400" dirty="0">
                <a:latin typeface="微软雅黑" panose="020B0503020204020204" charset="-122"/>
                <a:ea typeface="微软雅黑" panose="020B0503020204020204" charset="-122"/>
                <a:cs typeface="微软雅黑" panose="020B0503020204020204" charset="-122"/>
              </a:rPr>
              <a:t>问题的原因：可能是手势在静止情况下，相机获取的</a:t>
            </a:r>
            <a:r>
              <a:rPr lang="en-US" altLang="zh-CN" sz="1400" dirty="0">
                <a:latin typeface="微软雅黑" panose="020B0503020204020204" charset="-122"/>
                <a:ea typeface="微软雅黑" panose="020B0503020204020204" charset="-122"/>
                <a:cs typeface="微软雅黑" panose="020B0503020204020204" charset="-122"/>
              </a:rPr>
              <a:t>3D</a:t>
            </a:r>
            <a:r>
              <a:rPr lang="zh-CN" altLang="en-US" sz="1400" dirty="0">
                <a:latin typeface="微软雅黑" panose="020B0503020204020204" charset="-122"/>
                <a:ea typeface="微软雅黑" panose="020B0503020204020204" charset="-122"/>
                <a:cs typeface="微软雅黑" panose="020B0503020204020204" charset="-122"/>
              </a:rPr>
              <a:t>坐标发生</a:t>
            </a:r>
            <a:r>
              <a:rPr lang="en-US" altLang="zh-CN" sz="1400" dirty="0">
                <a:latin typeface="微软雅黑" panose="020B0503020204020204" charset="-122"/>
                <a:ea typeface="微软雅黑" panose="020B0503020204020204" charset="-122"/>
                <a:cs typeface="微软雅黑" panose="020B0503020204020204" charset="-122"/>
              </a:rPr>
              <a:t>1-2mm</a:t>
            </a:r>
            <a:r>
              <a:rPr lang="zh-CN" altLang="en-US" sz="1400" dirty="0">
                <a:latin typeface="微软雅黑" panose="020B0503020204020204" charset="-122"/>
                <a:ea typeface="微软雅黑" panose="020B0503020204020204" charset="-122"/>
                <a:cs typeface="微软雅黑" panose="020B0503020204020204" charset="-122"/>
              </a:rPr>
              <a:t>的偏差，在经过</a:t>
            </a:r>
            <a:r>
              <a:rPr lang="en-US" altLang="zh-CN" sz="1400" dirty="0">
                <a:latin typeface="微软雅黑" panose="020B0503020204020204" charset="-122"/>
                <a:ea typeface="微软雅黑" panose="020B0503020204020204" charset="-122"/>
                <a:cs typeface="微软雅黑" panose="020B0503020204020204" charset="-122"/>
              </a:rPr>
              <a:t>RT</a:t>
            </a:r>
            <a:r>
              <a:rPr lang="zh-CN" altLang="en-US" sz="1400" dirty="0">
                <a:latin typeface="微软雅黑" panose="020B0503020204020204" charset="-122"/>
                <a:ea typeface="微软雅黑" panose="020B0503020204020204" charset="-122"/>
                <a:cs typeface="微软雅黑" panose="020B0503020204020204" charset="-122"/>
              </a:rPr>
              <a:t>换算成像素坐标后，偏差扩大了好多倍，因此会出现明显的抖动</a:t>
            </a:r>
            <a:endParaRPr lang="en-US" altLang="zh-CN" sz="1400" dirty="0">
              <a:latin typeface="微软雅黑" panose="020B0503020204020204" charset="-122"/>
              <a:ea typeface="微软雅黑" panose="020B0503020204020204" charset="-122"/>
              <a:cs typeface="微软雅黑" panose="020B0503020204020204" charset="-122"/>
            </a:endParaRPr>
          </a:p>
          <a:p>
            <a:r>
              <a:rPr lang="zh-CN" altLang="en-US" sz="1400" dirty="0">
                <a:latin typeface="微软雅黑" panose="020B0503020204020204" charset="-122"/>
                <a:ea typeface="微软雅黑" panose="020B0503020204020204" charset="-122"/>
                <a:cs typeface="微软雅黑" panose="020B0503020204020204" charset="-122"/>
              </a:rPr>
              <a:t>The cause of the problem：</a:t>
            </a:r>
            <a:r>
              <a:rPr lang="zh-CN" altLang="zh-CN" sz="1400" dirty="0">
                <a:latin typeface="微软雅黑" panose="020B0503020204020204" charset="-122"/>
                <a:ea typeface="微软雅黑" panose="020B0503020204020204" charset="-122"/>
                <a:cs typeface="微软雅黑" panose="020B0503020204020204" charset="-122"/>
              </a:rPr>
              <a:t>It may be that when the gesture is still, the 3D coordinates obtained by the camera have a deviation of 1-2mm. After being converted into pixel coordinates by RT, the deviation is enlarged by many times, so there will be obvious jitter</a:t>
            </a:r>
            <a:endParaRPr lang="zh-CN" altLang="zh-CN" sz="1400" dirty="0">
              <a:latin typeface="微软雅黑" panose="020B0503020204020204" charset="-122"/>
              <a:ea typeface="微软雅黑" panose="020B0503020204020204" charset="-122"/>
              <a:cs typeface="微软雅黑" panose="020B0503020204020204" charset="-122"/>
            </a:endParaRPr>
          </a:p>
          <a:p>
            <a:endParaRPr lang="zh-CN" altLang="en-US" sz="1400" dirty="0">
              <a:latin typeface="微软雅黑" panose="020B0503020204020204" charset="-122"/>
              <a:ea typeface="微软雅黑" panose="020B0503020204020204" charset="-122"/>
              <a:cs typeface="微软雅黑" panose="020B0503020204020204" charset="-122"/>
            </a:endParaRPr>
          </a:p>
          <a:p>
            <a:r>
              <a:rPr lang="zh-CN" altLang="en-US" sz="1400" dirty="0">
                <a:latin typeface="微软雅黑" panose="020B0503020204020204" charset="-122"/>
                <a:ea typeface="微软雅黑" panose="020B0503020204020204" charset="-122"/>
                <a:cs typeface="微软雅黑" panose="020B0503020204020204" charset="-122"/>
              </a:rPr>
              <a:t>解决方案：后期会将窗口的分辨率重新分块，让显示在同一分块的坐标值都相等。</a:t>
            </a:r>
            <a:endParaRPr lang="en-US" altLang="zh-CN" sz="1400" dirty="0">
              <a:latin typeface="微软雅黑" panose="020B0503020204020204" charset="-122"/>
              <a:ea typeface="微软雅黑" panose="020B0503020204020204" charset="-122"/>
              <a:cs typeface="微软雅黑" panose="020B0503020204020204" charset="-122"/>
            </a:endParaRPr>
          </a:p>
          <a:p>
            <a:r>
              <a:rPr lang="zh-CN" altLang="en-US" sz="1400" dirty="0">
                <a:latin typeface="微软雅黑" panose="020B0503020204020204" charset="-122"/>
                <a:ea typeface="微软雅黑" panose="020B0503020204020204" charset="-122"/>
                <a:cs typeface="微软雅黑" panose="020B0503020204020204" charset="-122"/>
              </a:rPr>
              <a:t>Solution：Later, the resolution of the window will be re divided into blocks, so that the coordinate values displayed in the same block are equal.</a:t>
            </a:r>
            <a:endParaRPr lang="zh-CN" altLang="en-US" sz="1400" dirty="0">
              <a:latin typeface="微软雅黑" panose="020B0503020204020204" charset="-122"/>
              <a:ea typeface="微软雅黑" panose="020B0503020204020204" charset="-122"/>
              <a:cs typeface="微软雅黑" panose="020B0503020204020204" charset="-122"/>
            </a:endParaRPr>
          </a:p>
          <a:p>
            <a:endParaRPr lang="zh-CN" altLang="en-US" sz="1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2436069" y="52705"/>
            <a:ext cx="6708571" cy="1513840"/>
            <a:chOff x="3842" y="83"/>
            <a:chExt cx="10476" cy="2384"/>
          </a:xfrm>
        </p:grpSpPr>
        <p:grpSp>
          <p:nvGrpSpPr>
            <p:cNvPr id="7" name="组合 7"/>
            <p:cNvGrpSpPr/>
            <p:nvPr/>
          </p:nvGrpSpPr>
          <p:grpSpPr>
            <a:xfrm>
              <a:off x="10941" y="83"/>
              <a:ext cx="3377" cy="698"/>
              <a:chOff x="0" y="0"/>
              <a:chExt cx="2144174" cy="442912"/>
            </a:xfrm>
          </p:grpSpPr>
          <p:sp>
            <p:nvSpPr>
              <p:cNvPr id="9" name="Freeform 5"/>
              <p:cNvSpPr/>
              <p:nvPr/>
            </p:nvSpPr>
            <p:spPr>
              <a:xfrm>
                <a:off x="965257" y="0"/>
                <a:ext cx="1178918" cy="442913"/>
              </a:xfrm>
              <a:custGeom>
                <a:avLst/>
                <a:gdLst/>
                <a:ahLst/>
                <a:cxnLst>
                  <a:cxn ang="0">
                    <a:pos x="wd2" y="hd2"/>
                  </a:cxn>
                  <a:cxn ang="5400000">
                    <a:pos x="wd2" y="hd2"/>
                  </a:cxn>
                  <a:cxn ang="10800000">
                    <a:pos x="wd2" y="hd2"/>
                  </a:cxn>
                  <a:cxn ang="16200000">
                    <a:pos x="wd2" y="hd2"/>
                  </a:cxn>
                </a:cxnLst>
                <a:rect l="0" t="0" r="r" b="b"/>
                <a:pathLst>
                  <a:path w="21600" h="21600" extrusionOk="0">
                    <a:moveTo>
                      <a:pt x="2625" y="0"/>
                    </a:moveTo>
                    <a:lnTo>
                      <a:pt x="21600" y="0"/>
                    </a:lnTo>
                    <a:lnTo>
                      <a:pt x="18975" y="21600"/>
                    </a:lnTo>
                    <a:lnTo>
                      <a:pt x="0" y="21600"/>
                    </a:lnTo>
                    <a:lnTo>
                      <a:pt x="2625" y="0"/>
                    </a:lnTo>
                    <a:close/>
                  </a:path>
                </a:pathLst>
              </a:custGeom>
              <a:solidFill>
                <a:srgbClr val="0071C5"/>
              </a:solidFill>
              <a:ln w="12700" cap="flat">
                <a:noFill/>
                <a:miter lim="400000"/>
              </a:ln>
              <a:effectLst/>
            </p:spPr>
            <p:txBody>
              <a:bodyPr wrap="square" lIns="45719" tIns="45719" rIns="45719" bIns="45719" numCol="1" anchor="t">
                <a:noAutofit/>
              </a:bodyPr>
              <a:p/>
            </p:txBody>
          </p:sp>
          <p:sp>
            <p:nvSpPr>
              <p:cNvPr id="15" name="Freeform 16"/>
              <p:cNvSpPr/>
              <p:nvPr/>
            </p:nvSpPr>
            <p:spPr>
              <a:xfrm>
                <a:off x="642494" y="0"/>
                <a:ext cx="407623"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06B1EE"/>
              </a:solidFill>
              <a:ln w="12700" cap="flat">
                <a:noFill/>
                <a:miter lim="400000"/>
              </a:ln>
              <a:effectLst/>
            </p:spPr>
            <p:txBody>
              <a:bodyPr wrap="square" lIns="45719" tIns="45719" rIns="45719" bIns="45719" numCol="1" anchor="t">
                <a:noAutofit/>
              </a:bodyPr>
              <a:p/>
            </p:txBody>
          </p:sp>
          <p:sp>
            <p:nvSpPr>
              <p:cNvPr id="17" name="Freeform 17"/>
              <p:cNvSpPr/>
              <p:nvPr/>
            </p:nvSpPr>
            <p:spPr>
              <a:xfrm>
                <a:off x="322762" y="0"/>
                <a:ext cx="407622"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03AD55"/>
              </a:solidFill>
              <a:ln w="12700" cap="flat">
                <a:noFill/>
                <a:miter lim="400000"/>
              </a:ln>
              <a:effectLst/>
            </p:spPr>
            <p:txBody>
              <a:bodyPr wrap="square" lIns="45719" tIns="45719" rIns="45719" bIns="45719" numCol="1" anchor="t">
                <a:noAutofit/>
              </a:bodyPr>
              <a:p/>
            </p:txBody>
          </p:sp>
          <p:sp>
            <p:nvSpPr>
              <p:cNvPr id="18" name="Freeform 18"/>
              <p:cNvSpPr/>
              <p:nvPr/>
            </p:nvSpPr>
            <p:spPr>
              <a:xfrm>
                <a:off x="0" y="0"/>
                <a:ext cx="407622" cy="442913"/>
              </a:xfrm>
              <a:custGeom>
                <a:avLst/>
                <a:gdLst/>
                <a:ahLst/>
                <a:cxnLst>
                  <a:cxn ang="0">
                    <a:pos x="wd2" y="hd2"/>
                  </a:cxn>
                  <a:cxn ang="5400000">
                    <a:pos x="wd2" y="hd2"/>
                  </a:cxn>
                  <a:cxn ang="10800000">
                    <a:pos x="wd2" y="hd2"/>
                  </a:cxn>
                  <a:cxn ang="16200000">
                    <a:pos x="wd2" y="hd2"/>
                  </a:cxn>
                </a:cxnLst>
                <a:rect l="0" t="0" r="r" b="b"/>
                <a:pathLst>
                  <a:path w="21600" h="21600" extrusionOk="0">
                    <a:moveTo>
                      <a:pt x="7641" y="0"/>
                    </a:moveTo>
                    <a:lnTo>
                      <a:pt x="21600" y="0"/>
                    </a:lnTo>
                    <a:lnTo>
                      <a:pt x="13959" y="21600"/>
                    </a:lnTo>
                    <a:lnTo>
                      <a:pt x="0" y="21600"/>
                    </a:lnTo>
                    <a:lnTo>
                      <a:pt x="7641" y="0"/>
                    </a:lnTo>
                    <a:close/>
                  </a:path>
                </a:pathLst>
              </a:custGeom>
              <a:solidFill>
                <a:srgbClr val="93D154"/>
              </a:solidFill>
              <a:ln w="12700" cap="flat">
                <a:noFill/>
                <a:miter lim="400000"/>
              </a:ln>
              <a:effectLst/>
            </p:spPr>
            <p:txBody>
              <a:bodyPr wrap="square" lIns="45719" tIns="45719" rIns="45719" bIns="45719" numCol="1" anchor="t">
                <a:noAutofit/>
              </a:bodyPr>
              <a:p/>
            </p:txBody>
          </p:sp>
        </p:grpSp>
        <p:sp>
          <p:nvSpPr>
            <p:cNvPr id="24" name="文本框 23"/>
            <p:cNvSpPr txBox="1"/>
            <p:nvPr/>
          </p:nvSpPr>
          <p:spPr>
            <a:xfrm>
              <a:off x="3842" y="142"/>
              <a:ext cx="9160" cy="2325"/>
            </a:xfrm>
            <a:prstGeom prst="rect">
              <a:avLst/>
            </a:prstGeom>
            <a:noFill/>
          </p:spPr>
          <p:txBody>
            <a:bodyPr wrap="square" rtlCol="0">
              <a:spAutoFit/>
            </a:bodyPr>
            <a:p>
              <a:pPr algn="ctr" fontAlgn="base"/>
              <a:r>
                <a:rPr lang="en-US" altLang="zh-CN" b="1" noProof="1">
                  <a:latin typeface="微软雅黑" panose="020B0503020204020204" charset="-122"/>
                  <a:ea typeface="微软雅黑" panose="020B0503020204020204" charset="-122"/>
                  <a:cs typeface="微软雅黑" panose="020B0503020204020204" charset="-122"/>
                </a:rPr>
                <a:t>                       </a:t>
              </a:r>
              <a:r>
                <a:rPr lang="zh-CN" altLang="en-US" b="1" noProof="1">
                  <a:latin typeface="微软雅黑" panose="020B0503020204020204" charset="-122"/>
                  <a:ea typeface="微软雅黑" panose="020B0503020204020204" charset="-122"/>
                  <a:cs typeface="微软雅黑" panose="020B0503020204020204" charset="-122"/>
                </a:rPr>
                <a:t>总结</a:t>
              </a:r>
              <a:r>
                <a:rPr lang="en-US" altLang="zh-CN" sz="1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S</a:t>
              </a:r>
              <a:r>
                <a:rPr lang="zh-CN" altLang="en-US" sz="1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ummary</a:t>
              </a:r>
              <a:endParaRPr lang="zh-CN" altLang="en-US" sz="1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1800" b="1" dirty="0">
                <a:solidFill>
                  <a:srgbClr val="262626"/>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sz="1800" b="1" dirty="0">
                <a:solidFill>
                  <a:schemeClr val="tx1"/>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gn="ctr" fontAlgn="base"/>
              <a:endParaRPr lang="zh-CN" altLang="en-US" b="1" strike="noStrike" spc="1500" noProof="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pPr algn="ctr" fontAlgn="base"/>
              <a:endParaRPr lang="zh-CN" altLang="en-US"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grpSp>
      <p:sp>
        <p:nvSpPr>
          <p:cNvPr id="25" name="直接连接符 12"/>
          <p:cNvSpPr/>
          <p:nvPr/>
        </p:nvSpPr>
        <p:spPr>
          <a:xfrm>
            <a:off x="2535697" y="519425"/>
            <a:ext cx="6313781" cy="1"/>
          </a:xfrm>
          <a:prstGeom prst="line">
            <a:avLst/>
          </a:prstGeom>
          <a:solidFill>
            <a:schemeClr val="accent1"/>
          </a:solidFill>
          <a:ln>
            <a:solidFill>
              <a:schemeClr val="accent1"/>
            </a:solidFill>
          </a:ln>
        </p:spPr>
        <p:txBody>
          <a:bodyPr lIns="45719" rIns="45719"/>
          <a:p/>
        </p:txBody>
      </p:sp>
      <p:sp>
        <p:nvSpPr>
          <p:cNvPr id="26" name="文本框 25"/>
          <p:cNvSpPr txBox="1"/>
          <p:nvPr userDrawn="1"/>
        </p:nvSpPr>
        <p:spPr>
          <a:xfrm>
            <a:off x="97155" y="90170"/>
            <a:ext cx="2767965" cy="368300"/>
          </a:xfrm>
          <a:prstGeom prst="rect">
            <a:avLst/>
          </a:prstGeom>
          <a:noFill/>
        </p:spPr>
        <p:txBody>
          <a:bodyPr wrap="square" rtlCol="0">
            <a:spAutoFit/>
          </a:bodyPr>
          <a:p>
            <a:r>
              <a:rPr lang="zh-CN" altLang="en-US" b="1">
                <a:solidFill>
                  <a:schemeClr val="tx1"/>
                </a:solidFill>
                <a:latin typeface="微软雅黑" panose="020B0503020204020204" charset="-122"/>
                <a:ea typeface="微软雅黑" panose="020B0503020204020204" charset="-122"/>
              </a:rPr>
              <a:t>无锡威莱斯电子有限公司</a:t>
            </a:r>
            <a:endParaRPr lang="zh-CN" altLang="en-US" b="1">
              <a:solidFill>
                <a:schemeClr val="tx1"/>
              </a:solidFill>
              <a:latin typeface="微软雅黑" panose="020B0503020204020204" charset="-122"/>
              <a:ea typeface="微软雅黑" panose="020B0503020204020204" charset="-122"/>
            </a:endParaRPr>
          </a:p>
        </p:txBody>
      </p:sp>
      <p:sp>
        <p:nvSpPr>
          <p:cNvPr id="2" name="文本框 1"/>
          <p:cNvSpPr txBox="1"/>
          <p:nvPr/>
        </p:nvSpPr>
        <p:spPr>
          <a:xfrm>
            <a:off x="422910" y="574040"/>
            <a:ext cx="8023225" cy="521970"/>
          </a:xfrm>
          <a:prstGeom prst="rect">
            <a:avLst/>
          </a:prstGeom>
          <a:noFill/>
        </p:spPr>
        <p:txBody>
          <a:bodyPr wrap="square" rtlCol="0" anchor="t">
            <a:spAutoFit/>
          </a:bodyPr>
          <a:p>
            <a:pPr>
              <a:buFont typeface="Arial" panose="020B0604020202020204" pitchFamily="34" charset="0"/>
            </a:pPr>
            <a:r>
              <a:rPr lang="zh-CN" altLang="en-US" sz="1400">
                <a:latin typeface="微软雅黑" panose="020B0503020204020204" charset="-122"/>
                <a:ea typeface="微软雅黑" panose="020B0503020204020204" charset="-122"/>
                <a:cs typeface="微软雅黑" panose="020B0503020204020204" charset="-122"/>
                <a:sym typeface="+mn-ea"/>
              </a:rPr>
              <a:t>【</a:t>
            </a:r>
            <a:r>
              <a:rPr lang="en-US" altLang="zh-CN" sz="1400">
                <a:latin typeface="微软雅黑" panose="020B0503020204020204" charset="-122"/>
                <a:ea typeface="微软雅黑" panose="020B0503020204020204" charset="-122"/>
                <a:cs typeface="微软雅黑" panose="020B0503020204020204" charset="-122"/>
                <a:sym typeface="+mn-ea"/>
              </a:rPr>
              <a:t>2</a:t>
            </a:r>
            <a:r>
              <a:rPr lang="zh-CN" altLang="en-US" sz="1400">
                <a:latin typeface="微软雅黑" panose="020B0503020204020204" charset="-122"/>
                <a:ea typeface="微软雅黑" panose="020B0503020204020204" charset="-122"/>
                <a:cs typeface="微软雅黑" panose="020B0503020204020204" charset="-122"/>
                <a:sym typeface="+mn-ea"/>
              </a:rPr>
              <a:t>】手势静止状态下，显示在屏幕上的点会发生抖动。</a:t>
            </a:r>
            <a:endParaRPr lang="en-US" altLang="zh-CN" sz="1400" noProof="1">
              <a:latin typeface="微软雅黑" panose="020B0503020204020204" charset="-122"/>
              <a:ea typeface="微软雅黑" panose="020B0503020204020204" charset="-122"/>
              <a:cs typeface="微软雅黑" panose="020B0503020204020204" charset="-122"/>
            </a:endParaRPr>
          </a:p>
          <a:p>
            <a:pPr>
              <a:buFont typeface="Arial" panose="020B0604020202020204" pitchFamily="34" charset="0"/>
            </a:pPr>
            <a:r>
              <a:rPr lang="zh-CN" altLang="en-US" sz="1400" dirty="0">
                <a:latin typeface="微软雅黑" panose="020B0503020204020204" charset="-122"/>
                <a:ea typeface="微软雅黑" panose="020B0503020204020204" charset="-122"/>
                <a:cs typeface="微软雅黑" panose="020B0503020204020204" charset="-122"/>
                <a:sym typeface="+mn-ea"/>
              </a:rPr>
              <a:t>When the gesture is still, the point displayed on the screen will shake.</a:t>
            </a: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4" name="文本框 4"/>
          <p:cNvSpPr txBox="1"/>
          <p:nvPr/>
        </p:nvSpPr>
        <p:spPr>
          <a:xfrm>
            <a:off x="549275" y="1318399"/>
            <a:ext cx="7770812" cy="2245360"/>
          </a:xfrm>
          <a:prstGeom prst="rect">
            <a:avLst/>
          </a:prstGeom>
          <a:noFill/>
          <a:ln w="9525">
            <a:noFill/>
          </a:ln>
        </p:spPr>
        <p:txBody>
          <a:bodyPr wrap="square" anchor="t">
            <a:spAutoFit/>
          </a:bodyPr>
          <a:p>
            <a:r>
              <a:rPr lang="zh-CN" altLang="en-US" sz="1400" dirty="0">
                <a:latin typeface="微软雅黑" panose="020B0503020204020204" charset="-122"/>
                <a:ea typeface="微软雅黑" panose="020B0503020204020204" charset="-122"/>
                <a:cs typeface="微软雅黑" panose="020B0503020204020204" charset="-122"/>
              </a:rPr>
              <a:t>问题的原因：可能是手势在静止情况下，相机获取的</a:t>
            </a:r>
            <a:r>
              <a:rPr lang="en-US" altLang="zh-CN" sz="1400" dirty="0">
                <a:latin typeface="微软雅黑" panose="020B0503020204020204" charset="-122"/>
                <a:ea typeface="微软雅黑" panose="020B0503020204020204" charset="-122"/>
                <a:cs typeface="微软雅黑" panose="020B0503020204020204" charset="-122"/>
              </a:rPr>
              <a:t>3D</a:t>
            </a:r>
            <a:r>
              <a:rPr lang="zh-CN" altLang="en-US" sz="1400" dirty="0">
                <a:latin typeface="微软雅黑" panose="020B0503020204020204" charset="-122"/>
                <a:ea typeface="微软雅黑" panose="020B0503020204020204" charset="-122"/>
                <a:cs typeface="微软雅黑" panose="020B0503020204020204" charset="-122"/>
              </a:rPr>
              <a:t>坐标发生</a:t>
            </a:r>
            <a:r>
              <a:rPr lang="en-US" altLang="zh-CN" sz="1400" dirty="0">
                <a:latin typeface="微软雅黑" panose="020B0503020204020204" charset="-122"/>
                <a:ea typeface="微软雅黑" panose="020B0503020204020204" charset="-122"/>
                <a:cs typeface="微软雅黑" panose="020B0503020204020204" charset="-122"/>
              </a:rPr>
              <a:t>1-2mm</a:t>
            </a:r>
            <a:r>
              <a:rPr lang="zh-CN" altLang="en-US" sz="1400" dirty="0">
                <a:latin typeface="微软雅黑" panose="020B0503020204020204" charset="-122"/>
                <a:ea typeface="微软雅黑" panose="020B0503020204020204" charset="-122"/>
                <a:cs typeface="微软雅黑" panose="020B0503020204020204" charset="-122"/>
              </a:rPr>
              <a:t>的偏差，在经过</a:t>
            </a:r>
            <a:r>
              <a:rPr lang="en-US" altLang="zh-CN" sz="1400" dirty="0">
                <a:latin typeface="微软雅黑" panose="020B0503020204020204" charset="-122"/>
                <a:ea typeface="微软雅黑" panose="020B0503020204020204" charset="-122"/>
                <a:cs typeface="微软雅黑" panose="020B0503020204020204" charset="-122"/>
              </a:rPr>
              <a:t>RT</a:t>
            </a:r>
            <a:r>
              <a:rPr lang="zh-CN" altLang="en-US" sz="1400" dirty="0">
                <a:latin typeface="微软雅黑" panose="020B0503020204020204" charset="-122"/>
                <a:ea typeface="微软雅黑" panose="020B0503020204020204" charset="-122"/>
                <a:cs typeface="微软雅黑" panose="020B0503020204020204" charset="-122"/>
              </a:rPr>
              <a:t>换算成像素坐标后，偏差扩大了好多倍，因此会出现明显的抖动</a:t>
            </a:r>
            <a:endParaRPr lang="en-US" altLang="zh-CN" sz="1400" dirty="0">
              <a:latin typeface="微软雅黑" panose="020B0503020204020204" charset="-122"/>
              <a:ea typeface="微软雅黑" panose="020B0503020204020204" charset="-122"/>
              <a:cs typeface="微软雅黑" panose="020B0503020204020204" charset="-122"/>
            </a:endParaRPr>
          </a:p>
          <a:p>
            <a:r>
              <a:rPr lang="zh-CN" altLang="en-US" sz="1400" dirty="0">
                <a:latin typeface="微软雅黑" panose="020B0503020204020204" charset="-122"/>
                <a:ea typeface="微软雅黑" panose="020B0503020204020204" charset="-122"/>
                <a:cs typeface="微软雅黑" panose="020B0503020204020204" charset="-122"/>
              </a:rPr>
              <a:t>The cause of the problem：</a:t>
            </a:r>
            <a:r>
              <a:rPr lang="zh-CN" altLang="zh-CN" sz="1400" dirty="0">
                <a:latin typeface="微软雅黑" panose="020B0503020204020204" charset="-122"/>
                <a:ea typeface="微软雅黑" panose="020B0503020204020204" charset="-122"/>
                <a:cs typeface="微软雅黑" panose="020B0503020204020204" charset="-122"/>
              </a:rPr>
              <a:t>It may be that when the gesture is still, the 3D coordinates obtained by the camera have a deviation of 1-2mm. After being converted into pixel coordinates by RT, the deviation is enlarged by many times, so there will be obvious jitter</a:t>
            </a:r>
            <a:endParaRPr lang="zh-CN" altLang="zh-CN" sz="1400" dirty="0">
              <a:latin typeface="微软雅黑" panose="020B0503020204020204" charset="-122"/>
              <a:ea typeface="微软雅黑" panose="020B0503020204020204" charset="-122"/>
              <a:cs typeface="微软雅黑" panose="020B0503020204020204" charset="-122"/>
            </a:endParaRPr>
          </a:p>
          <a:p>
            <a:endParaRPr lang="zh-CN" altLang="en-US" sz="1400" dirty="0">
              <a:latin typeface="微软雅黑" panose="020B0503020204020204" charset="-122"/>
              <a:ea typeface="微软雅黑" panose="020B0503020204020204" charset="-122"/>
              <a:cs typeface="微软雅黑" panose="020B0503020204020204" charset="-122"/>
            </a:endParaRPr>
          </a:p>
          <a:p>
            <a:r>
              <a:rPr lang="zh-CN" altLang="en-US" sz="1400" dirty="0">
                <a:latin typeface="微软雅黑" panose="020B0503020204020204" charset="-122"/>
                <a:ea typeface="微软雅黑" panose="020B0503020204020204" charset="-122"/>
                <a:cs typeface="微软雅黑" panose="020B0503020204020204" charset="-122"/>
              </a:rPr>
              <a:t>解决方案：后期会将窗口的分辨率重新分块，让显示在同一分块的坐标值都相等。</a:t>
            </a:r>
            <a:endParaRPr lang="en-US" altLang="zh-CN" sz="1400" dirty="0">
              <a:latin typeface="微软雅黑" panose="020B0503020204020204" charset="-122"/>
              <a:ea typeface="微软雅黑" panose="020B0503020204020204" charset="-122"/>
              <a:cs typeface="微软雅黑" panose="020B0503020204020204" charset="-122"/>
            </a:endParaRPr>
          </a:p>
          <a:p>
            <a:r>
              <a:rPr lang="zh-CN" altLang="en-US" sz="1400" dirty="0">
                <a:latin typeface="微软雅黑" panose="020B0503020204020204" charset="-122"/>
                <a:ea typeface="微软雅黑" panose="020B0503020204020204" charset="-122"/>
                <a:cs typeface="微软雅黑" panose="020B0503020204020204" charset="-122"/>
              </a:rPr>
              <a:t>Solution：Later, the resolution of the window will be re divided into blocks, so that the coordinate values displayed in the same block are equal.</a:t>
            </a:r>
            <a:endParaRPr lang="zh-CN" altLang="en-US" sz="1400" dirty="0">
              <a:latin typeface="微软雅黑" panose="020B0503020204020204" charset="-122"/>
              <a:ea typeface="微软雅黑" panose="020B0503020204020204" charset="-122"/>
              <a:cs typeface="微软雅黑" panose="020B0503020204020204" charset="-122"/>
            </a:endParaRPr>
          </a:p>
          <a:p>
            <a:endParaRPr lang="zh-CN" altLang="en-US" sz="1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3317240" y="2015490"/>
            <a:ext cx="5827395" cy="2673985"/>
          </a:xfrm>
          <a:prstGeom prst="rect">
            <a:avLst/>
          </a:prstGeom>
          <a:solidFill>
            <a:srgbClr val="00B0F0">
              <a:alpha val="89000"/>
            </a:srgbClr>
          </a:solidFill>
          <a:ln w="412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901825" y="2451765"/>
            <a:ext cx="6096000" cy="1568450"/>
          </a:xfrm>
          <a:prstGeom prst="rect">
            <a:avLst/>
          </a:prstGeom>
          <a:noFill/>
        </p:spPr>
        <p:txBody>
          <a:bodyPr wrap="square" rtlCol="0">
            <a:spAutoFit/>
          </a:bodyPr>
          <a:p>
            <a:pPr algn="dist"/>
            <a:r>
              <a:rPr lang="en-US" altLang="zh-CN" sz="9600" b="1" dirty="0">
                <a:solidFill>
                  <a:srgbClr val="00B0F0"/>
                </a:solidFill>
                <a:latin typeface="微软雅黑" panose="020B0503020204020204" charset="-122"/>
                <a:ea typeface="微软雅黑" panose="020B0503020204020204" charset="-122"/>
              </a:rPr>
              <a:t>THA</a:t>
            </a:r>
            <a:r>
              <a:rPr lang="en-US" altLang="zh-CN" sz="9600" b="1" dirty="0">
                <a:solidFill>
                  <a:schemeClr val="bg1"/>
                </a:solidFill>
                <a:latin typeface="微软雅黑" panose="020B0503020204020204" charset="-122"/>
                <a:ea typeface="微软雅黑" panose="020B0503020204020204" charset="-122"/>
              </a:rPr>
              <a:t>NKS</a:t>
            </a:r>
            <a:endParaRPr lang="en-US" altLang="zh-CN" sz="9600" b="1"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0" y="1886585"/>
            <a:ext cx="3409315" cy="2700020"/>
          </a:xfrm>
          <a:prstGeom prst="rect">
            <a:avLst/>
          </a:prstGeom>
          <a:noFill/>
          <a:ln w="412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平行四边形 7"/>
          <p:cNvSpPr/>
          <p:nvPr/>
        </p:nvSpPr>
        <p:spPr>
          <a:xfrm rot="10800000">
            <a:off x="4949825" y="3713388"/>
            <a:ext cx="1327785" cy="150495"/>
          </a:xfrm>
          <a:prstGeom prst="parallelogram">
            <a:avLst>
              <a:gd name="adj" fmla="val 50462"/>
            </a:avLst>
          </a:prstGeom>
          <a:gradFill>
            <a:gsLst>
              <a:gs pos="26000">
                <a:schemeClr val="bg1">
                  <a:alpha val="0"/>
                </a:schemeClr>
              </a:gs>
              <a:gs pos="70000">
                <a:schemeClr val="bg1">
                  <a:alpha val="67000"/>
                </a:schemeClr>
              </a:gs>
              <a:gs pos="100000">
                <a:schemeClr val="bg1">
                  <a:lumMod val="85000"/>
                  <a:alpha val="8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平行四边形 9"/>
          <p:cNvSpPr/>
          <p:nvPr/>
        </p:nvSpPr>
        <p:spPr>
          <a:xfrm rot="10800000">
            <a:off x="5863273" y="2376517"/>
            <a:ext cx="1327785" cy="150495"/>
          </a:xfrm>
          <a:prstGeom prst="parallelogram">
            <a:avLst>
              <a:gd name="adj" fmla="val 50462"/>
            </a:avLst>
          </a:prstGeom>
          <a:gradFill>
            <a:gsLst>
              <a:gs pos="26000">
                <a:schemeClr val="bg1">
                  <a:alpha val="0"/>
                </a:schemeClr>
              </a:gs>
              <a:gs pos="70000">
                <a:schemeClr val="bg1">
                  <a:alpha val="67000"/>
                </a:schemeClr>
              </a:gs>
              <a:gs pos="100000">
                <a:schemeClr val="bg1">
                  <a:lumMod val="85000"/>
                  <a:alpha val="8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平行四边形 10"/>
          <p:cNvSpPr/>
          <p:nvPr/>
        </p:nvSpPr>
        <p:spPr>
          <a:xfrm rot="10800000" flipV="1">
            <a:off x="7996238" y="3327370"/>
            <a:ext cx="899795" cy="76200"/>
          </a:xfrm>
          <a:prstGeom prst="parallelogram">
            <a:avLst>
              <a:gd name="adj" fmla="val 50462"/>
            </a:avLst>
          </a:prstGeom>
          <a:gradFill>
            <a:gsLst>
              <a:gs pos="26000">
                <a:schemeClr val="bg1">
                  <a:alpha val="0"/>
                </a:schemeClr>
              </a:gs>
              <a:gs pos="70000">
                <a:schemeClr val="bg1">
                  <a:alpha val="67000"/>
                </a:schemeClr>
              </a:gs>
              <a:gs pos="100000">
                <a:schemeClr val="bg1">
                  <a:lumMod val="85000"/>
                  <a:alpha val="8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平行四边形 11"/>
          <p:cNvSpPr/>
          <p:nvPr/>
        </p:nvSpPr>
        <p:spPr>
          <a:xfrm rot="10800000" flipV="1">
            <a:off x="8896033" y="2813020"/>
            <a:ext cx="1302385" cy="226695"/>
          </a:xfrm>
          <a:prstGeom prst="parallelogram">
            <a:avLst>
              <a:gd name="adj" fmla="val 50462"/>
            </a:avLst>
          </a:prstGeom>
          <a:gradFill>
            <a:gsLst>
              <a:gs pos="26000">
                <a:schemeClr val="bg1">
                  <a:alpha val="0"/>
                </a:schemeClr>
              </a:gs>
              <a:gs pos="70000">
                <a:schemeClr val="bg1">
                  <a:alpha val="67000"/>
                </a:schemeClr>
              </a:gs>
              <a:gs pos="100000">
                <a:schemeClr val="bg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平行四边形 12"/>
          <p:cNvSpPr/>
          <p:nvPr/>
        </p:nvSpPr>
        <p:spPr>
          <a:xfrm rot="10800000">
            <a:off x="5863273" y="4181101"/>
            <a:ext cx="1983740" cy="76200"/>
          </a:xfrm>
          <a:prstGeom prst="parallelogram">
            <a:avLst>
              <a:gd name="adj" fmla="val 50462"/>
            </a:avLst>
          </a:prstGeom>
          <a:gradFill>
            <a:gsLst>
              <a:gs pos="26000">
                <a:schemeClr val="bg1">
                  <a:alpha val="0"/>
                </a:schemeClr>
              </a:gs>
              <a:gs pos="70000">
                <a:schemeClr val="bg1">
                  <a:alpha val="67000"/>
                </a:schemeClr>
              </a:gs>
              <a:gs pos="100000">
                <a:schemeClr val="bg1">
                  <a:lumMod val="85000"/>
                  <a:alpha val="8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2"/>
          <p:cNvSpPr txBox="1"/>
          <p:nvPr/>
        </p:nvSpPr>
        <p:spPr>
          <a:xfrm>
            <a:off x="498475" y="735330"/>
            <a:ext cx="7882890" cy="5384800"/>
          </a:xfrm>
          <a:prstGeom prst="rect">
            <a:avLst/>
          </a:prstGeom>
          <a:noFill/>
          <a:ln w="9525">
            <a:noFill/>
          </a:ln>
        </p:spPr>
        <p:txBody>
          <a:bodyPr wrap="square" anchor="t">
            <a:spAutoFit/>
          </a:bodyPr>
          <a:p>
            <a:r>
              <a:rPr lang="en-US" altLang="zh-CN" sz="1600" b="1">
                <a:latin typeface="微软雅黑" panose="020B0503020204020204" charset="-122"/>
                <a:ea typeface="微软雅黑" panose="020B0503020204020204" charset="-122"/>
                <a:cs typeface="微软雅黑" panose="020B0503020204020204" charset="-122"/>
              </a:rPr>
              <a:t>RT</a:t>
            </a:r>
            <a:r>
              <a:rPr lang="zh-CN" altLang="en-US" sz="1600" b="1">
                <a:latin typeface="微软雅黑" panose="020B0503020204020204" charset="-122"/>
                <a:ea typeface="微软雅黑" panose="020B0503020204020204" charset="-122"/>
                <a:cs typeface="微软雅黑" panose="020B0503020204020204" charset="-122"/>
              </a:rPr>
              <a:t>概念：</a:t>
            </a:r>
            <a:endParaRPr lang="zh-CN" altLang="en-US" sz="1600" b="1">
              <a:latin typeface="微软雅黑" panose="020B0503020204020204" charset="-122"/>
              <a:ea typeface="微软雅黑" panose="020B0503020204020204" charset="-122"/>
              <a:cs typeface="微软雅黑" panose="020B0503020204020204" charset="-122"/>
            </a:endParaRPr>
          </a:p>
          <a:p>
            <a:r>
              <a:rPr lang="zh-CN" altLang="en-US" sz="1600" b="1">
                <a:latin typeface="微软雅黑" panose="020B0503020204020204" charset="-122"/>
                <a:ea typeface="微软雅黑" panose="020B0503020204020204" charset="-122"/>
                <a:cs typeface="微软雅黑" panose="020B0503020204020204" charset="-122"/>
              </a:rPr>
              <a:t>RT concept：</a:t>
            </a:r>
            <a:endParaRPr lang="zh-CN" altLang="en-US" sz="1600" b="1">
              <a:latin typeface="微软雅黑" panose="020B0503020204020204" charset="-122"/>
              <a:ea typeface="微软雅黑" panose="020B0503020204020204" charset="-122"/>
              <a:cs typeface="微软雅黑" panose="020B0503020204020204" charset="-122"/>
            </a:endParaRPr>
          </a:p>
          <a:p>
            <a:endParaRPr lang="zh-CN" altLang="en-US" sz="1400" b="1">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R</a:t>
            </a:r>
            <a:r>
              <a:rPr lang="zh-CN" altLang="en-US" sz="1400" b="1">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由</a:t>
            </a:r>
            <a:r>
              <a:rPr lang="en-US" altLang="zh-CN" sz="1400">
                <a:latin typeface="微软雅黑" panose="020B0503020204020204" charset="-122"/>
                <a:ea typeface="微软雅黑" panose="020B0503020204020204" charset="-122"/>
                <a:cs typeface="微软雅黑" panose="020B0503020204020204" charset="-122"/>
              </a:rPr>
              <a:t>3x3</a:t>
            </a:r>
            <a:r>
              <a:rPr lang="zh-CN" altLang="en-US" sz="1400">
                <a:latin typeface="微软雅黑" panose="020B0503020204020204" charset="-122"/>
                <a:ea typeface="微软雅黑" panose="020B0503020204020204" charset="-122"/>
                <a:cs typeface="微软雅黑" panose="020B0503020204020204" charset="-122"/>
              </a:rPr>
              <a:t>矩阵组成</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R</a:t>
            </a:r>
            <a:r>
              <a:rPr lang="zh-CN" altLang="en-US" sz="1400">
                <a:latin typeface="微软雅黑" panose="020B0503020204020204" charset="-122"/>
                <a:ea typeface="微软雅黑" panose="020B0503020204020204" charset="-122"/>
                <a:cs typeface="微软雅黑" panose="020B0503020204020204" charset="-122"/>
                <a:sym typeface="+mn-ea"/>
              </a:rPr>
              <a:t>：</a:t>
            </a:r>
            <a:r>
              <a:rPr lang="zh-CN" altLang="zh-CN" sz="1400">
                <a:latin typeface="微软雅黑" panose="020B0503020204020204" charset="-122"/>
                <a:ea typeface="微软雅黑" panose="020B0503020204020204" charset="-122"/>
                <a:cs typeface="微软雅黑" panose="020B0503020204020204" charset="-122"/>
                <a:sym typeface="+mn-ea"/>
              </a:rPr>
              <a:t>It is composed of 3x3 matrix</a:t>
            </a:r>
            <a:r>
              <a:rPr lang="zh-CN" altLang="en-US" sz="1400">
                <a:latin typeface="微软雅黑" panose="020B0503020204020204" charset="-122"/>
                <a:ea typeface="微软雅黑" panose="020B0503020204020204" charset="-122"/>
                <a:cs typeface="微软雅黑" panose="020B0503020204020204" charset="-122"/>
                <a:sym typeface="+mn-ea"/>
              </a:rPr>
              <a:t>，</a:t>
            </a:r>
            <a:endParaRPr lang="zh-CN" altLang="en-US" sz="1400">
              <a:latin typeface="微软雅黑" panose="020B0503020204020204" charset="-122"/>
              <a:ea typeface="微软雅黑" panose="020B0503020204020204" charset="-122"/>
              <a:cs typeface="微软雅黑" panose="020B0503020204020204" charset="-122"/>
              <a:sym typeface="+mn-ea"/>
            </a:endParaRPr>
          </a:p>
          <a:p>
            <a:endParaRPr lang="zh-CN" altLang="en-US">
              <a:latin typeface="Arial" panose="020B0604020202020204" pitchFamily="34" charset="0"/>
              <a:ea typeface="宋体" panose="02010600030101010101" pitchFamily="2"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r11,r12,r13:</a:t>
            </a:r>
            <a:r>
              <a:rPr lang="zh-CN" altLang="en-US" sz="1400">
                <a:latin typeface="微软雅黑" panose="020B0503020204020204" charset="-122"/>
                <a:ea typeface="微软雅黑" panose="020B0503020204020204" charset="-122"/>
                <a:cs typeface="微软雅黑" panose="020B0503020204020204" charset="-122"/>
              </a:rPr>
              <a:t>相机坐标到屏幕坐标的</a:t>
            </a:r>
            <a:r>
              <a:rPr lang="en-US" altLang="zh-CN" sz="1400">
                <a:latin typeface="微软雅黑" panose="020B0503020204020204" charset="-122"/>
                <a:ea typeface="微软雅黑" panose="020B0503020204020204" charset="-122"/>
                <a:cs typeface="微软雅黑" panose="020B0503020204020204" charset="-122"/>
              </a:rPr>
              <a:t>x</a:t>
            </a:r>
            <a:r>
              <a:rPr lang="zh-CN" altLang="en-US" sz="1400">
                <a:latin typeface="微软雅黑" panose="020B0503020204020204" charset="-122"/>
                <a:ea typeface="微软雅黑" panose="020B0503020204020204" charset="-122"/>
                <a:cs typeface="微软雅黑" panose="020B0503020204020204" charset="-122"/>
              </a:rPr>
              <a:t>轴的角度变换。</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r11,r12,r13:</a:t>
            </a:r>
            <a:r>
              <a:rPr lang="zh-CN" altLang="zh-CN" sz="1400">
                <a:latin typeface="微软雅黑" panose="020B0503020204020204" charset="-122"/>
                <a:ea typeface="微软雅黑" panose="020B0503020204020204" charset="-122"/>
                <a:cs typeface="微软雅黑" panose="020B0503020204020204" charset="-122"/>
                <a:sym typeface="+mn-ea"/>
              </a:rPr>
              <a:t>Angle transformation from camera coordinate to X axis of screen coordinate</a:t>
            </a:r>
            <a:r>
              <a:rPr lang="en-US" altLang="zh-CN" sz="1400">
                <a:latin typeface="微软雅黑" panose="020B0503020204020204" charset="-122"/>
                <a:ea typeface="微软雅黑" panose="020B0503020204020204" charset="-122"/>
                <a:cs typeface="微软雅黑" panose="020B0503020204020204" charset="-122"/>
                <a:sym typeface="+mn-ea"/>
              </a:rPr>
              <a:t>.</a:t>
            </a:r>
            <a:endParaRPr lang="zh-CN" altLang="en-US" sz="1400">
              <a:latin typeface="微软雅黑" panose="020B0503020204020204" charset="-122"/>
              <a:ea typeface="微软雅黑" panose="020B0503020204020204" charset="-122"/>
              <a:cs typeface="微软雅黑" panose="020B0503020204020204" charset="-122"/>
              <a:sym typeface="+mn-ea"/>
            </a:endParaRPr>
          </a:p>
          <a:p>
            <a:endParaRPr lang="zh-CN" altLang="en-US" sz="1400">
              <a:latin typeface="微软雅黑" panose="020B0503020204020204" charset="-122"/>
              <a:ea typeface="微软雅黑" panose="020B0503020204020204" charset="-122"/>
              <a:cs typeface="微软雅黑" panose="020B0503020204020204" charset="-122"/>
              <a:sym typeface="+mn-ea"/>
            </a:endParaRPr>
          </a:p>
          <a:p>
            <a:r>
              <a:rPr lang="en-US" altLang="zh-CN" sz="1400">
                <a:latin typeface="微软雅黑" panose="020B0503020204020204" charset="-122"/>
                <a:ea typeface="微软雅黑" panose="020B0503020204020204" charset="-122"/>
                <a:cs typeface="微软雅黑" panose="020B0503020204020204" charset="-122"/>
              </a:rPr>
              <a:t>r21,r22,r23:</a:t>
            </a:r>
            <a:r>
              <a:rPr lang="zh-CN" altLang="en-US" sz="1400">
                <a:latin typeface="微软雅黑" panose="020B0503020204020204" charset="-122"/>
                <a:ea typeface="微软雅黑" panose="020B0503020204020204" charset="-122"/>
                <a:cs typeface="微软雅黑" panose="020B0503020204020204" charset="-122"/>
              </a:rPr>
              <a:t>相机坐标到屏幕坐标的</a:t>
            </a:r>
            <a:r>
              <a:rPr lang="en-US" altLang="zh-CN" sz="1400">
                <a:latin typeface="微软雅黑" panose="020B0503020204020204" charset="-122"/>
                <a:ea typeface="微软雅黑" panose="020B0503020204020204" charset="-122"/>
                <a:cs typeface="微软雅黑" panose="020B0503020204020204" charset="-122"/>
              </a:rPr>
              <a:t>y</a:t>
            </a:r>
            <a:r>
              <a:rPr lang="zh-CN" altLang="en-US" sz="1400">
                <a:latin typeface="微软雅黑" panose="020B0503020204020204" charset="-122"/>
                <a:ea typeface="微软雅黑" panose="020B0503020204020204" charset="-122"/>
                <a:cs typeface="微软雅黑" panose="020B0503020204020204" charset="-122"/>
              </a:rPr>
              <a:t>轴的角度变换。</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r21,r22,r23:</a:t>
            </a:r>
            <a:r>
              <a:rPr lang="zh-CN" altLang="zh-CN" sz="1400">
                <a:latin typeface="微软雅黑" panose="020B0503020204020204" charset="-122"/>
                <a:ea typeface="微软雅黑" panose="020B0503020204020204" charset="-122"/>
                <a:cs typeface="微软雅黑" panose="020B0503020204020204" charset="-122"/>
                <a:sym typeface="+mn-ea"/>
              </a:rPr>
              <a:t>Angle transformation from camera coordinate to </a:t>
            </a:r>
            <a:r>
              <a:rPr lang="en-US" altLang="zh-CN" sz="1400">
                <a:latin typeface="微软雅黑" panose="020B0503020204020204" charset="-122"/>
                <a:ea typeface="微软雅黑" panose="020B0503020204020204" charset="-122"/>
                <a:cs typeface="微软雅黑" panose="020B0503020204020204" charset="-122"/>
                <a:sym typeface="+mn-ea"/>
              </a:rPr>
              <a:t>Y</a:t>
            </a:r>
            <a:r>
              <a:rPr lang="zh-CN" altLang="zh-CN" sz="1400">
                <a:latin typeface="微软雅黑" panose="020B0503020204020204" charset="-122"/>
                <a:ea typeface="微软雅黑" panose="020B0503020204020204" charset="-122"/>
                <a:cs typeface="微软雅黑" panose="020B0503020204020204" charset="-122"/>
                <a:sym typeface="+mn-ea"/>
              </a:rPr>
              <a:t> axis of screen coordinate.</a:t>
            </a:r>
            <a:endParaRPr lang="zh-CN" altLang="zh-CN" sz="1400">
              <a:latin typeface="微软雅黑" panose="020B0503020204020204" charset="-122"/>
              <a:ea typeface="微软雅黑" panose="020B0503020204020204" charset="-122"/>
              <a:cs typeface="微软雅黑" panose="020B0503020204020204" charset="-122"/>
              <a:sym typeface="+mn-ea"/>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r31,r32,r33:</a:t>
            </a:r>
            <a:r>
              <a:rPr lang="zh-CN" altLang="en-US" sz="1400">
                <a:latin typeface="微软雅黑" panose="020B0503020204020204" charset="-122"/>
                <a:ea typeface="微软雅黑" panose="020B0503020204020204" charset="-122"/>
                <a:cs typeface="微软雅黑" panose="020B0503020204020204" charset="-122"/>
              </a:rPr>
              <a:t>相机坐标到屏幕坐标的</a:t>
            </a:r>
            <a:r>
              <a:rPr lang="en-US" altLang="zh-CN" sz="1400">
                <a:latin typeface="微软雅黑" panose="020B0503020204020204" charset="-122"/>
                <a:ea typeface="微软雅黑" panose="020B0503020204020204" charset="-122"/>
                <a:cs typeface="微软雅黑" panose="020B0503020204020204" charset="-122"/>
              </a:rPr>
              <a:t>z</a:t>
            </a:r>
            <a:r>
              <a:rPr lang="zh-CN" altLang="en-US" sz="1400">
                <a:latin typeface="微软雅黑" panose="020B0503020204020204" charset="-122"/>
                <a:ea typeface="微软雅黑" panose="020B0503020204020204" charset="-122"/>
                <a:cs typeface="微软雅黑" panose="020B0503020204020204" charset="-122"/>
              </a:rPr>
              <a:t>轴的角度变换。</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r31,r32,r33:A</a:t>
            </a:r>
            <a:r>
              <a:rPr lang="zh-CN" altLang="zh-CN" sz="1400">
                <a:latin typeface="微软雅黑" panose="020B0503020204020204" charset="-122"/>
                <a:ea typeface="微软雅黑" panose="020B0503020204020204" charset="-122"/>
                <a:cs typeface="微软雅黑" panose="020B0503020204020204" charset="-122"/>
                <a:sym typeface="+mn-ea"/>
              </a:rPr>
              <a:t>ngle transformation from camera coordinate to Z axis of screen coordinate.</a:t>
            </a:r>
            <a:endParaRPr lang="en-US" altLang="zh-CN"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p:txBody>
      </p:sp>
      <p:graphicFrame>
        <p:nvGraphicFramePr>
          <p:cNvPr id="5" name="表格 4"/>
          <p:cNvGraphicFramePr/>
          <p:nvPr>
            <p:custDataLst>
              <p:tags r:id="rId1"/>
            </p:custDataLst>
          </p:nvPr>
        </p:nvGraphicFramePr>
        <p:xfrm>
          <a:off x="2099945" y="2329815"/>
          <a:ext cx="1674813" cy="1544955"/>
        </p:xfrm>
        <a:graphic>
          <a:graphicData uri="http://schemas.openxmlformats.org/drawingml/2006/table">
            <a:tbl>
              <a:tblPr firstRow="1" bandRow="1">
                <a:tableStyleId>{5C22544A-7EE6-4342-B048-85BDC9FD1C3A}</a:tableStyleId>
              </a:tblPr>
              <a:tblGrid>
                <a:gridCol w="549275"/>
                <a:gridCol w="567055"/>
                <a:gridCol w="558165"/>
              </a:tblGrid>
              <a:tr h="514985">
                <a:tc>
                  <a:txBody>
                    <a:bodyPr/>
                    <a:p>
                      <a:pPr algn="ctr">
                        <a:buFont typeface="Arial" panose="020B0604020202020204" pitchFamily="34" charset="0"/>
                      </a:pPr>
                      <a:r>
                        <a:rPr lang="en-US" altLang="zh-CN" sz="1400">
                          <a:latin typeface="微软雅黑" panose="020B0503020204020204" charset="-122"/>
                          <a:ea typeface="微软雅黑" panose="020B0503020204020204" charset="-122"/>
                        </a:rPr>
                        <a:t>r11</a:t>
                      </a:r>
                      <a:endParaRPr lang="en-US" altLang="zh-CN" sz="1400">
                        <a:latin typeface="微软雅黑" panose="020B0503020204020204" charset="-122"/>
                        <a:ea typeface="微软雅黑" panose="020B0503020204020204" charset="-122"/>
                      </a:endParaRPr>
                    </a:p>
                  </a:txBody>
                  <a:tcPr/>
                </a:tc>
                <a:tc>
                  <a:txBody>
                    <a:bodyPr/>
                    <a:p>
                      <a:pPr algn="ctr">
                        <a:buFont typeface="Arial" panose="020B0604020202020204" pitchFamily="34" charset="0"/>
                      </a:pPr>
                      <a:r>
                        <a:rPr lang="en-US" altLang="zh-CN" sz="1400">
                          <a:latin typeface="微软雅黑" panose="020B0503020204020204" charset="-122"/>
                          <a:ea typeface="微软雅黑" panose="020B0503020204020204" charset="-122"/>
                        </a:rPr>
                        <a:t>r12</a:t>
                      </a:r>
                      <a:endParaRPr lang="en-US" altLang="zh-CN" sz="1400">
                        <a:latin typeface="微软雅黑" panose="020B0503020204020204" charset="-122"/>
                        <a:ea typeface="微软雅黑" panose="020B0503020204020204" charset="-122"/>
                      </a:endParaRPr>
                    </a:p>
                  </a:txBody>
                  <a:tcPr/>
                </a:tc>
                <a:tc>
                  <a:txBody>
                    <a:bodyPr/>
                    <a:p>
                      <a:pPr algn="ctr">
                        <a:buFont typeface="Arial" panose="020B0604020202020204" pitchFamily="34" charset="0"/>
                      </a:pPr>
                      <a:r>
                        <a:rPr lang="en-US" altLang="zh-CN" sz="1400">
                          <a:latin typeface="微软雅黑" panose="020B0503020204020204" charset="-122"/>
                          <a:ea typeface="微软雅黑" panose="020B0503020204020204" charset="-122"/>
                        </a:rPr>
                        <a:t>r13</a:t>
                      </a:r>
                      <a:endParaRPr lang="en-US" altLang="zh-CN" sz="1400">
                        <a:latin typeface="微软雅黑" panose="020B0503020204020204" charset="-122"/>
                        <a:ea typeface="微软雅黑" panose="020B0503020204020204" charset="-122"/>
                      </a:endParaRPr>
                    </a:p>
                  </a:txBody>
                  <a:tcPr/>
                </a:tc>
              </a:tr>
              <a:tr h="514985">
                <a:tc>
                  <a:txBody>
                    <a:bodyPr/>
                    <a:p>
                      <a:pPr algn="ctr">
                        <a:buFont typeface="Arial" panose="020B0604020202020204" pitchFamily="34" charset="0"/>
                      </a:pPr>
                      <a:r>
                        <a:rPr lang="en-US" altLang="zh-CN" sz="1400">
                          <a:latin typeface="微软雅黑" panose="020B0503020204020204" charset="-122"/>
                          <a:ea typeface="微软雅黑" panose="020B0503020204020204" charset="-122"/>
                        </a:rPr>
                        <a:t>r21</a:t>
                      </a:r>
                      <a:endParaRPr lang="en-US" altLang="zh-CN" sz="1400">
                        <a:latin typeface="微软雅黑" panose="020B0503020204020204" charset="-122"/>
                        <a:ea typeface="微软雅黑" panose="020B0503020204020204" charset="-122"/>
                      </a:endParaRPr>
                    </a:p>
                  </a:txBody>
                  <a:tcPr/>
                </a:tc>
                <a:tc>
                  <a:txBody>
                    <a:bodyPr/>
                    <a:p>
                      <a:pPr algn="ctr">
                        <a:buFont typeface="Arial" panose="020B0604020202020204" pitchFamily="34" charset="0"/>
                      </a:pPr>
                      <a:r>
                        <a:rPr lang="en-US" altLang="zh-CN" sz="1400">
                          <a:latin typeface="微软雅黑" panose="020B0503020204020204" charset="-122"/>
                          <a:ea typeface="微软雅黑" panose="020B0503020204020204" charset="-122"/>
                        </a:rPr>
                        <a:t>r22</a:t>
                      </a:r>
                      <a:endParaRPr lang="en-US" altLang="zh-CN" sz="1400">
                        <a:latin typeface="微软雅黑" panose="020B0503020204020204" charset="-122"/>
                        <a:ea typeface="微软雅黑" panose="020B0503020204020204" charset="-122"/>
                      </a:endParaRPr>
                    </a:p>
                  </a:txBody>
                  <a:tcPr/>
                </a:tc>
                <a:tc>
                  <a:txBody>
                    <a:bodyPr/>
                    <a:p>
                      <a:pPr algn="ctr">
                        <a:buFont typeface="Arial" panose="020B0604020202020204" pitchFamily="34" charset="0"/>
                      </a:pPr>
                      <a:r>
                        <a:rPr lang="en-US" altLang="zh-CN" sz="1400">
                          <a:latin typeface="微软雅黑" panose="020B0503020204020204" charset="-122"/>
                          <a:ea typeface="微软雅黑" panose="020B0503020204020204" charset="-122"/>
                        </a:rPr>
                        <a:t>r23</a:t>
                      </a:r>
                      <a:endParaRPr lang="en-US" altLang="zh-CN" sz="1400">
                        <a:latin typeface="微软雅黑" panose="020B0503020204020204" charset="-122"/>
                        <a:ea typeface="微软雅黑" panose="020B0503020204020204" charset="-122"/>
                      </a:endParaRPr>
                    </a:p>
                  </a:txBody>
                  <a:tcPr/>
                </a:tc>
              </a:tr>
              <a:tr h="514985">
                <a:tc>
                  <a:txBody>
                    <a:bodyPr/>
                    <a:p>
                      <a:pPr algn="ctr">
                        <a:buFont typeface="Arial" panose="020B0604020202020204" pitchFamily="34" charset="0"/>
                      </a:pPr>
                      <a:r>
                        <a:rPr lang="en-US" altLang="zh-CN" sz="1400">
                          <a:latin typeface="微软雅黑" panose="020B0503020204020204" charset="-122"/>
                          <a:ea typeface="微软雅黑" panose="020B0503020204020204" charset="-122"/>
                        </a:rPr>
                        <a:t>r31</a:t>
                      </a:r>
                      <a:endParaRPr lang="en-US" altLang="zh-CN" sz="1400">
                        <a:latin typeface="微软雅黑" panose="020B0503020204020204" charset="-122"/>
                        <a:ea typeface="微软雅黑" panose="020B0503020204020204" charset="-122"/>
                      </a:endParaRPr>
                    </a:p>
                  </a:txBody>
                  <a:tcPr/>
                </a:tc>
                <a:tc>
                  <a:txBody>
                    <a:bodyPr/>
                    <a:p>
                      <a:pPr algn="ctr">
                        <a:buFont typeface="Arial" panose="020B0604020202020204" pitchFamily="34" charset="0"/>
                      </a:pPr>
                      <a:r>
                        <a:rPr lang="en-US" altLang="zh-CN" sz="1400">
                          <a:latin typeface="微软雅黑" panose="020B0503020204020204" charset="-122"/>
                          <a:ea typeface="微软雅黑" panose="020B0503020204020204" charset="-122"/>
                        </a:rPr>
                        <a:t>r32</a:t>
                      </a:r>
                      <a:endParaRPr lang="en-US" altLang="zh-CN" sz="1400">
                        <a:latin typeface="微软雅黑" panose="020B0503020204020204" charset="-122"/>
                        <a:ea typeface="微软雅黑" panose="020B0503020204020204" charset="-122"/>
                      </a:endParaRPr>
                    </a:p>
                  </a:txBody>
                  <a:tcPr/>
                </a:tc>
                <a:tc>
                  <a:txBody>
                    <a:bodyPr/>
                    <a:p>
                      <a:pPr algn="ctr">
                        <a:buFont typeface="Arial" panose="020B0604020202020204" pitchFamily="34" charset="0"/>
                      </a:pPr>
                      <a:r>
                        <a:rPr lang="en-US" altLang="zh-CN" sz="1400">
                          <a:latin typeface="微软雅黑" panose="020B0503020204020204" charset="-122"/>
                          <a:ea typeface="微软雅黑" panose="020B0503020204020204" charset="-122"/>
                        </a:rPr>
                        <a:t>r33</a:t>
                      </a:r>
                      <a:endParaRPr lang="en-US" altLang="zh-CN" sz="1400">
                        <a:latin typeface="微软雅黑" panose="020B0503020204020204" charset="-122"/>
                        <a:ea typeface="微软雅黑" panose="020B0503020204020204" charset="-122"/>
                      </a:endParaRPr>
                    </a:p>
                  </a:txBody>
                  <a:tcPr/>
                </a:tc>
              </a:tr>
            </a:tbl>
          </a:graphicData>
        </a:graphic>
      </p:graphicFrame>
      <p:sp>
        <p:nvSpPr>
          <p:cNvPr id="6" name="文本框 3"/>
          <p:cNvSpPr txBox="1"/>
          <p:nvPr/>
        </p:nvSpPr>
        <p:spPr>
          <a:xfrm>
            <a:off x="2762885" y="1961198"/>
            <a:ext cx="299085" cy="306705"/>
          </a:xfrm>
          <a:prstGeom prst="rect">
            <a:avLst/>
          </a:prstGeom>
          <a:noFill/>
          <a:ln w="9525">
            <a:noFill/>
          </a:ln>
        </p:spPr>
        <p:txBody>
          <a:bodyPr wrap="none" anchor="t">
            <a:spAutoFit/>
          </a:bodyPr>
          <a:p>
            <a:r>
              <a:rPr lang="en-US" altLang="zh-CN" sz="1400">
                <a:latin typeface="微软雅黑" panose="020B0503020204020204" charset="-122"/>
                <a:ea typeface="微软雅黑" panose="020B0503020204020204" charset="-122"/>
              </a:rPr>
              <a:t>R</a:t>
            </a:r>
            <a:endParaRPr lang="zh-CN" altLang="en-US" sz="1400">
              <a:latin typeface="微软雅黑" panose="020B0503020204020204" charset="-122"/>
              <a:ea typeface="微软雅黑" panose="020B0503020204020204" charset="-122"/>
            </a:endParaRPr>
          </a:p>
        </p:txBody>
      </p:sp>
      <p:sp>
        <p:nvSpPr>
          <p:cNvPr id="7" name="文本框 6"/>
          <p:cNvSpPr txBox="1"/>
          <p:nvPr/>
        </p:nvSpPr>
        <p:spPr>
          <a:xfrm>
            <a:off x="4099560" y="90170"/>
            <a:ext cx="3340100" cy="58356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RT</a:t>
            </a:r>
            <a:r>
              <a:rPr lang="zh-CN" altLang="en-US"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介绍Introduction to RT</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099560" y="90170"/>
            <a:ext cx="3340100" cy="58356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RT</a:t>
            </a:r>
            <a:r>
              <a:rPr lang="zh-CN" altLang="en-US" sz="1600" b="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介绍Introduction to RT</a:t>
            </a:r>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17414" name="文本框 2"/>
          <p:cNvSpPr txBox="1"/>
          <p:nvPr/>
        </p:nvSpPr>
        <p:spPr>
          <a:xfrm>
            <a:off x="459105" y="636905"/>
            <a:ext cx="7917180" cy="4984750"/>
          </a:xfrm>
          <a:prstGeom prst="rect">
            <a:avLst/>
          </a:prstGeom>
          <a:noFill/>
          <a:ln w="9525">
            <a:noFill/>
          </a:ln>
        </p:spPr>
        <p:txBody>
          <a:bodyPr wrap="square" anchor="t">
            <a:spAutoFit/>
          </a:bodyPr>
          <a:p>
            <a:r>
              <a:rPr lang="en-US" altLang="zh-CN" sz="1400">
                <a:latin typeface="微软雅黑" panose="020B0503020204020204" charset="-122"/>
                <a:ea typeface="微软雅黑" panose="020B0503020204020204" charset="-122"/>
                <a:cs typeface="微软雅黑" panose="020B0503020204020204" charset="-122"/>
              </a:rPr>
              <a:t>T</a:t>
            </a:r>
            <a:r>
              <a:rPr lang="zh-CN" altLang="en-US" sz="1400">
                <a:latin typeface="微软雅黑" panose="020B0503020204020204" charset="-122"/>
                <a:ea typeface="微软雅黑" panose="020B0503020204020204" charset="-122"/>
                <a:cs typeface="微软雅黑" panose="020B0503020204020204" charset="-122"/>
              </a:rPr>
              <a:t>：由</a:t>
            </a:r>
            <a:r>
              <a:rPr lang="en-US" altLang="zh-CN" sz="1400">
                <a:latin typeface="微软雅黑" panose="020B0503020204020204" charset="-122"/>
                <a:ea typeface="微软雅黑" panose="020B0503020204020204" charset="-122"/>
                <a:cs typeface="微软雅黑" panose="020B0503020204020204" charset="-122"/>
              </a:rPr>
              <a:t>1x3</a:t>
            </a:r>
            <a:r>
              <a:rPr lang="zh-CN" altLang="en-US" sz="1400">
                <a:latin typeface="微软雅黑" panose="020B0503020204020204" charset="-122"/>
                <a:ea typeface="微软雅黑" panose="020B0503020204020204" charset="-122"/>
                <a:cs typeface="微软雅黑" panose="020B0503020204020204" charset="-122"/>
              </a:rPr>
              <a:t>矩阵组成</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T</a:t>
            </a:r>
            <a:r>
              <a:rPr lang="zh-CN" altLang="en-US" sz="1400">
                <a:latin typeface="微软雅黑" panose="020B0503020204020204" charset="-122"/>
                <a:ea typeface="微软雅黑" panose="020B0503020204020204" charset="-122"/>
                <a:cs typeface="微软雅黑" panose="020B0503020204020204" charset="-122"/>
                <a:sym typeface="+mn-ea"/>
              </a:rPr>
              <a:t>：</a:t>
            </a:r>
            <a:r>
              <a:rPr lang="zh-CN" altLang="zh-CN" sz="1400">
                <a:latin typeface="微软雅黑" panose="020B0503020204020204" charset="-122"/>
                <a:ea typeface="微软雅黑" panose="020B0503020204020204" charset="-122"/>
                <a:cs typeface="微软雅黑" panose="020B0503020204020204" charset="-122"/>
                <a:sym typeface="+mn-ea"/>
              </a:rPr>
              <a:t>It is composed of 1x3 matrix</a:t>
            </a:r>
            <a:endParaRPr lang="zh-CN" altLang="en-US" sz="1400">
              <a:latin typeface="微软雅黑" panose="020B0503020204020204" charset="-122"/>
              <a:ea typeface="微软雅黑" panose="020B0503020204020204" charset="-122"/>
              <a:cs typeface="微软雅黑" panose="020B0503020204020204" charset="-122"/>
              <a:sym typeface="+mn-ea"/>
            </a:endParaRPr>
          </a:p>
          <a:p>
            <a:endParaRPr lang="zh-CN" altLang="en-US" sz="1400">
              <a:latin typeface="微软雅黑" panose="020B0503020204020204" charset="-122"/>
              <a:ea typeface="微软雅黑" panose="020B0503020204020204" charset="-122"/>
              <a:cs typeface="微软雅黑" panose="020B0503020204020204" charset="-122"/>
              <a:sym typeface="+mn-ea"/>
            </a:endParaRPr>
          </a:p>
          <a:p>
            <a:endParaRPr lang="zh-CN" altLang="en-US" sz="1400">
              <a:latin typeface="微软雅黑" panose="020B0503020204020204" charset="-122"/>
              <a:ea typeface="微软雅黑" panose="020B0503020204020204" charset="-122"/>
              <a:cs typeface="微软雅黑" panose="020B0503020204020204" charset="-122"/>
              <a:sym typeface="+mn-ea"/>
            </a:endParaRPr>
          </a:p>
          <a:p>
            <a:endParaRPr lang="zh-CN" altLang="en-US" sz="1400">
              <a:latin typeface="微软雅黑" panose="020B0503020204020204" charset="-122"/>
              <a:ea typeface="微软雅黑" panose="020B0503020204020204" charset="-122"/>
              <a:cs typeface="微软雅黑" panose="020B0503020204020204" charset="-122"/>
              <a:sym typeface="+mn-ea"/>
            </a:endParaRPr>
          </a:p>
          <a:p>
            <a:endParaRPr lang="zh-CN" altLang="en-US" sz="1400">
              <a:latin typeface="微软雅黑" panose="020B0503020204020204" charset="-122"/>
              <a:ea typeface="微软雅黑" panose="020B0503020204020204" charset="-122"/>
              <a:cs typeface="微软雅黑" panose="020B0503020204020204" charset="-122"/>
              <a:sym typeface="+mn-ea"/>
            </a:endParaRPr>
          </a:p>
          <a:p>
            <a:endParaRPr lang="zh-CN" altLang="en-US" sz="1400">
              <a:latin typeface="微软雅黑" panose="020B0503020204020204" charset="-122"/>
              <a:ea typeface="微软雅黑" panose="020B0503020204020204" charset="-122"/>
              <a:cs typeface="微软雅黑" panose="020B0503020204020204" charset="-122"/>
              <a:sym typeface="+mn-ea"/>
            </a:endParaRPr>
          </a:p>
          <a:p>
            <a:endParaRPr lang="en-US" altLang="zh-CN"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t1:</a:t>
            </a:r>
            <a:r>
              <a:rPr lang="zh-CN" altLang="en-US" sz="1400">
                <a:latin typeface="微软雅黑" panose="020B0503020204020204" charset="-122"/>
                <a:ea typeface="微软雅黑" panose="020B0503020204020204" charset="-122"/>
                <a:cs typeface="微软雅黑" panose="020B0503020204020204" charset="-122"/>
              </a:rPr>
              <a:t>相机坐标到屏幕坐标的</a:t>
            </a:r>
            <a:r>
              <a:rPr lang="en-US" altLang="zh-CN" sz="1400">
                <a:latin typeface="微软雅黑" panose="020B0503020204020204" charset="-122"/>
                <a:ea typeface="微软雅黑" panose="020B0503020204020204" charset="-122"/>
                <a:cs typeface="微软雅黑" panose="020B0503020204020204" charset="-122"/>
              </a:rPr>
              <a:t>x</a:t>
            </a:r>
            <a:r>
              <a:rPr lang="zh-CN" altLang="en-US" sz="1400">
                <a:latin typeface="微软雅黑" panose="020B0503020204020204" charset="-122"/>
                <a:ea typeface="微软雅黑" panose="020B0503020204020204" charset="-122"/>
                <a:cs typeface="微软雅黑" panose="020B0503020204020204" charset="-122"/>
              </a:rPr>
              <a:t>轴的平移量。</a:t>
            </a:r>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t1:</a:t>
            </a:r>
            <a:r>
              <a:rPr lang="zh-CN" altLang="zh-CN" sz="1400">
                <a:latin typeface="微软雅黑" panose="020B0503020204020204" charset="-122"/>
                <a:ea typeface="微软雅黑" panose="020B0503020204020204" charset="-122"/>
                <a:cs typeface="微软雅黑" panose="020B0503020204020204" charset="-122"/>
                <a:sym typeface="+mn-ea"/>
              </a:rPr>
              <a:t>The amount of translation from camera coordinates to </a:t>
            </a:r>
            <a:r>
              <a:rPr lang="en-US" altLang="zh-CN" sz="1400">
                <a:latin typeface="微软雅黑" panose="020B0503020204020204" charset="-122"/>
                <a:ea typeface="微软雅黑" panose="020B0503020204020204" charset="-122"/>
                <a:cs typeface="微软雅黑" panose="020B0503020204020204" charset="-122"/>
                <a:sym typeface="+mn-ea"/>
              </a:rPr>
              <a:t>X</a:t>
            </a:r>
            <a:r>
              <a:rPr lang="zh-CN" altLang="zh-CN" sz="1400">
                <a:latin typeface="微软雅黑" panose="020B0503020204020204" charset="-122"/>
                <a:ea typeface="微软雅黑" panose="020B0503020204020204" charset="-122"/>
                <a:cs typeface="微软雅黑" panose="020B0503020204020204" charset="-122"/>
                <a:sym typeface="+mn-ea"/>
              </a:rPr>
              <a:t>-axis of screen coordinates.</a:t>
            </a:r>
            <a:endParaRPr lang="zh-CN" altLang="zh-CN" sz="1400">
              <a:latin typeface="微软雅黑" panose="020B0503020204020204" charset="-122"/>
              <a:ea typeface="微软雅黑" panose="020B0503020204020204" charset="-122"/>
              <a:cs typeface="微软雅黑" panose="020B0503020204020204" charset="-122"/>
            </a:endParaRPr>
          </a:p>
          <a:p>
            <a:endParaRPr lang="zh-CN" altLang="en-US"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t2:</a:t>
            </a:r>
            <a:r>
              <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rPr>
              <a:t>相机坐标到屏幕坐标的</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y</a:t>
            </a:r>
            <a:r>
              <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rPr>
              <a:t>轴的平移量。</a:t>
            </a:r>
            <a:endPar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t2:</a:t>
            </a:r>
            <a:r>
              <a:rPr lang="zh-CN"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The amount of translation from camera coordinates to the Y-axis of screen coordinates.</a:t>
            </a:r>
            <a:endPar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a:latin typeface="微软雅黑" panose="020B0503020204020204" charset="-122"/>
                <a:ea typeface="微软雅黑" panose="020B0503020204020204" charset="-122"/>
                <a:cs typeface="微软雅黑" panose="020B0503020204020204" charset="-122"/>
              </a:rPr>
              <a:t>t3:</a:t>
            </a:r>
            <a:r>
              <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rPr>
              <a:t>相机坐标到屏幕坐标的</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z</a:t>
            </a:r>
            <a:r>
              <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rPr>
              <a:t>轴的平移量。</a:t>
            </a:r>
            <a:endParaRPr lang="zh-CN" altLang="en-US"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r>
              <a:rPr lang="en-US" altLang="zh-CN" sz="1400">
                <a:latin typeface="微软雅黑" panose="020B0503020204020204" charset="-122"/>
                <a:ea typeface="微软雅黑" panose="020B0503020204020204" charset="-122"/>
                <a:cs typeface="微软雅黑" panose="020B0503020204020204" charset="-122"/>
                <a:sym typeface="+mn-ea"/>
              </a:rPr>
              <a:t>t3:</a:t>
            </a:r>
            <a:r>
              <a:rPr lang="zh-CN"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The amount of translation of </a:t>
            </a:r>
            <a:r>
              <a:rPr lang="en-US"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Z</a:t>
            </a:r>
            <a:r>
              <a:rPr lang="zh-CN"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rPr>
              <a:t>-axis from camera coordinates to screen coordinates.</a:t>
            </a:r>
            <a:endParaRPr lang="zh-CN" altLang="zh-CN" sz="1400">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endParaRPr lang="en-US" altLang="zh-CN" sz="1600" b="1">
              <a:latin typeface="微软雅黑" panose="020B0503020204020204" charset="-122"/>
              <a:ea typeface="微软雅黑" panose="020B0503020204020204" charset="-122"/>
              <a:cs typeface="微软雅黑" panose="020B0503020204020204" charset="-122"/>
            </a:endParaRPr>
          </a:p>
          <a:p>
            <a:r>
              <a:rPr lang="en-US" altLang="zh-CN" sz="1600" b="1">
                <a:latin typeface="微软雅黑" panose="020B0503020204020204" charset="-122"/>
                <a:ea typeface="微软雅黑" panose="020B0503020204020204" charset="-122"/>
                <a:cs typeface="微软雅黑" panose="020B0503020204020204" charset="-122"/>
              </a:rPr>
              <a:t>RT</a:t>
            </a:r>
            <a:r>
              <a:rPr lang="zh-CN" altLang="en-US" sz="1600" b="1">
                <a:latin typeface="微软雅黑" panose="020B0503020204020204" charset="-122"/>
                <a:ea typeface="微软雅黑" panose="020B0503020204020204" charset="-122"/>
                <a:cs typeface="微软雅黑" panose="020B0503020204020204" charset="-122"/>
              </a:rPr>
              <a:t>是相机坐标系下坐标换算到屏幕坐标系坐标的关系矩阵。</a:t>
            </a:r>
            <a:endParaRPr lang="zh-CN" altLang="en-US" sz="1600" b="1">
              <a:latin typeface="微软雅黑" panose="020B0503020204020204" charset="-122"/>
              <a:ea typeface="微软雅黑" panose="020B0503020204020204" charset="-122"/>
              <a:cs typeface="微软雅黑" panose="020B0503020204020204" charset="-122"/>
            </a:endParaRPr>
          </a:p>
          <a:p>
            <a:r>
              <a:rPr lang="zh-CN" altLang="zh-CN" sz="1600" b="1">
                <a:latin typeface="微软雅黑" panose="020B0503020204020204" charset="-122"/>
                <a:ea typeface="微软雅黑" panose="020B0503020204020204" charset="-122"/>
                <a:cs typeface="微软雅黑" panose="020B0503020204020204" charset="-122"/>
                <a:sym typeface="+mn-ea"/>
              </a:rPr>
              <a:t>RT is the relation matrix from camera coordinate system to screen coordinate system.</a:t>
            </a:r>
            <a:endParaRPr lang="zh-CN" altLang="zh-CN" sz="1600" b="1">
              <a:latin typeface="微软雅黑" panose="020B0503020204020204" charset="-122"/>
              <a:ea typeface="微软雅黑" panose="020B0503020204020204" charset="-122"/>
              <a:cs typeface="微软雅黑" panose="020B0503020204020204" charset="-122"/>
            </a:endParaRPr>
          </a:p>
          <a:p>
            <a:endParaRPr lang="en-US" altLang="zh-CN" sz="1600" b="1">
              <a:latin typeface="微软雅黑" panose="020B0503020204020204" charset="-122"/>
              <a:ea typeface="微软雅黑" panose="020B0503020204020204" charset="-122"/>
              <a:cs typeface="微软雅黑" panose="020B0503020204020204" charset="-122"/>
            </a:endParaRPr>
          </a:p>
        </p:txBody>
      </p:sp>
      <p:graphicFrame>
        <p:nvGraphicFramePr>
          <p:cNvPr id="13" name="表格 12"/>
          <p:cNvGraphicFramePr/>
          <p:nvPr/>
        </p:nvGraphicFramePr>
        <p:xfrm>
          <a:off x="2491423" y="1467485"/>
          <a:ext cx="462280" cy="1143000"/>
        </p:xfrm>
        <a:graphic>
          <a:graphicData uri="http://schemas.openxmlformats.org/drawingml/2006/table">
            <a:tbl>
              <a:tblPr firstRow="1" bandRow="1">
                <a:tableStyleId>{5C22544A-7EE6-4342-B048-85BDC9FD1C3A}</a:tableStyleId>
              </a:tblPr>
              <a:tblGrid>
                <a:gridCol w="462280"/>
              </a:tblGrid>
              <a:tr h="381000">
                <a:tc>
                  <a:txBody>
                    <a:bodyPr/>
                    <a:p>
                      <a:pPr algn="ctr">
                        <a:buNone/>
                      </a:pPr>
                      <a:r>
                        <a:rPr lang="en-US" altLang="zh-CN" sz="1400">
                          <a:latin typeface="微软雅黑" panose="020B0503020204020204" charset="-122"/>
                          <a:ea typeface="微软雅黑" panose="020B0503020204020204" charset="-122"/>
                        </a:rPr>
                        <a:t>t1</a:t>
                      </a:r>
                      <a:endParaRPr lang="en-US" altLang="zh-CN" sz="1400">
                        <a:latin typeface="微软雅黑" panose="020B0503020204020204" charset="-122"/>
                        <a:ea typeface="微软雅黑" panose="020B0503020204020204" charset="-122"/>
                      </a:endParaRPr>
                    </a:p>
                  </a:txBody>
                  <a:tcPr/>
                </a:tc>
              </a:tr>
              <a:tr h="381000">
                <a:tc>
                  <a:txBody>
                    <a:bodyPr/>
                    <a:p>
                      <a:pPr algn="ctr">
                        <a:buNone/>
                      </a:pPr>
                      <a:r>
                        <a:rPr lang="en-US" altLang="zh-CN" sz="1400">
                          <a:latin typeface="微软雅黑" panose="020B0503020204020204" charset="-122"/>
                          <a:ea typeface="微软雅黑" panose="020B0503020204020204" charset="-122"/>
                        </a:rPr>
                        <a:t>t2</a:t>
                      </a:r>
                      <a:endParaRPr lang="en-US" altLang="zh-CN" sz="1400">
                        <a:latin typeface="微软雅黑" panose="020B0503020204020204" charset="-122"/>
                        <a:ea typeface="微软雅黑" panose="020B0503020204020204" charset="-122"/>
                      </a:endParaRPr>
                    </a:p>
                  </a:txBody>
                  <a:tcPr/>
                </a:tc>
              </a:tr>
              <a:tr h="381000">
                <a:tc>
                  <a:txBody>
                    <a:bodyPr/>
                    <a:p>
                      <a:pPr algn="ctr">
                        <a:buNone/>
                      </a:pPr>
                      <a:r>
                        <a:rPr lang="en-US" altLang="zh-CN" sz="1400">
                          <a:latin typeface="微软雅黑" panose="020B0503020204020204" charset="-122"/>
                          <a:ea typeface="微软雅黑" panose="020B0503020204020204" charset="-122"/>
                        </a:rPr>
                        <a:t>t3</a:t>
                      </a:r>
                      <a:endParaRPr lang="en-US" altLang="zh-CN" sz="1400">
                        <a:latin typeface="微软雅黑" panose="020B0503020204020204" charset="-122"/>
                        <a:ea typeface="微软雅黑" panose="020B0503020204020204" charset="-122"/>
                      </a:endParaRPr>
                    </a:p>
                  </a:txBody>
                  <a:tcPr/>
                </a:tc>
              </a:tr>
            </a:tbl>
          </a:graphicData>
        </a:graphic>
      </p:graphicFrame>
      <p:sp>
        <p:nvSpPr>
          <p:cNvPr id="17443" name="文本框 1"/>
          <p:cNvSpPr txBox="1"/>
          <p:nvPr/>
        </p:nvSpPr>
        <p:spPr>
          <a:xfrm>
            <a:off x="2580005" y="1160463"/>
            <a:ext cx="285115" cy="306705"/>
          </a:xfrm>
          <a:prstGeom prst="rect">
            <a:avLst/>
          </a:prstGeom>
          <a:noFill/>
          <a:ln w="9525">
            <a:noFill/>
          </a:ln>
        </p:spPr>
        <p:txBody>
          <a:bodyPr wrap="none" anchor="t">
            <a:spAutoFit/>
          </a:bodyPr>
          <a:p>
            <a:r>
              <a:rPr lang="en-US" altLang="zh-CN" sz="1400">
                <a:latin typeface="微软雅黑" panose="020B0503020204020204" charset="-122"/>
                <a:ea typeface="微软雅黑" panose="020B0503020204020204" charset="-122"/>
              </a:rPr>
              <a:t>T</a:t>
            </a:r>
            <a:endParaRPr lang="en-US" altLang="zh-CN" sz="1400">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06115" y="90170"/>
            <a:ext cx="4233545" cy="82994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dirty="0">
                <a:solidFill>
                  <a:srgbClr val="262626"/>
                </a:solidFill>
                <a:sym typeface="Arial" panose="020B0604020202020204" pitchFamily="34" charset="0"/>
              </a:rPr>
              <a:t>RT</a:t>
            </a:r>
            <a:r>
              <a:rPr lang="zh-CN" altLang="en-US" sz="1600" b="1" dirty="0">
                <a:solidFill>
                  <a:srgbClr val="262626"/>
                </a:solidFill>
                <a:sym typeface="Arial" panose="020B0604020202020204" pitchFamily="34" charset="0"/>
              </a:rPr>
              <a:t>原理说明</a:t>
            </a:r>
            <a:r>
              <a:rPr lang="zh-CN" altLang="zh-CN" sz="1600" b="1" dirty="0">
                <a:solidFill>
                  <a:srgbClr val="262626"/>
                </a:solidFill>
                <a:sym typeface="Arial" panose="020B0604020202020204" pitchFamily="34" charset="0"/>
              </a:rPr>
              <a:t>RT principle description</a:t>
            </a:r>
            <a:endParaRPr lang="zh-CN" altLang="zh-CN" sz="1600" b="1" dirty="0">
              <a:solidFill>
                <a:srgbClr val="262626"/>
              </a:solidFill>
              <a:latin typeface="Arial" panose="020B0604020202020204" pitchFamily="34" charset="0"/>
              <a:ea typeface="宋体" panose="02010600030101010101" pitchFamily="2" charset="-122"/>
              <a:sym typeface="Arial" panose="020B0604020202020204" pitchFamily="34" charset="0"/>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31" name="Text Box 7"/>
          <p:cNvSpPr txBox="1"/>
          <p:nvPr/>
        </p:nvSpPr>
        <p:spPr>
          <a:xfrm>
            <a:off x="433070" y="917575"/>
            <a:ext cx="8416925" cy="1691640"/>
          </a:xfrm>
          <a:prstGeom prst="rect">
            <a:avLst/>
          </a:prstGeom>
          <a:noFill/>
          <a:ln w="9525">
            <a:noFill/>
          </a:ln>
        </p:spPr>
        <p:txBody>
          <a:bodyPr wrap="square" anchor="t">
            <a:spAutoFit/>
          </a:bodyPr>
          <a:p>
            <a:pPr eaLnBrk="0" hangingPunct="0"/>
            <a:r>
              <a:rPr lang="en-US" altLang="zh-CN" sz="1600" b="1" dirty="0">
                <a:latin typeface="微软雅黑" panose="020B0503020204020204" charset="-122"/>
                <a:ea typeface="微软雅黑" panose="020B0503020204020204" charset="-122"/>
                <a:sym typeface="方正兰亭黑_GBK" pitchFamily="2" charset="-122"/>
              </a:rPr>
              <a:t>guiding gui</a:t>
            </a:r>
            <a:r>
              <a:rPr lang="zh-CN" altLang="en-US" sz="1600" b="1" dirty="0">
                <a:latin typeface="微软雅黑" panose="020B0503020204020204" charset="-122"/>
                <a:ea typeface="微软雅黑" panose="020B0503020204020204" charset="-122"/>
                <a:sym typeface="方正兰亭黑_GBK" pitchFamily="2" charset="-122"/>
              </a:rPr>
              <a:t>功能核心流程：</a:t>
            </a:r>
            <a:endParaRPr lang="zh-CN" altLang="en-US" sz="1600" b="1" dirty="0">
              <a:latin typeface="微软雅黑" panose="020B0503020204020204" charset="-122"/>
              <a:ea typeface="微软雅黑" panose="020B0503020204020204" charset="-122"/>
              <a:sym typeface="方正兰亭黑_GBK" pitchFamily="2" charset="-122"/>
            </a:endParaRPr>
          </a:p>
          <a:p>
            <a:pPr eaLnBrk="0" hangingPunct="0"/>
            <a:r>
              <a:rPr lang="zh-CN" altLang="zh-CN" sz="1600" b="1" dirty="0">
                <a:latin typeface="微软雅黑" panose="020B0503020204020204" charset="-122"/>
                <a:ea typeface="微软雅黑" panose="020B0503020204020204" charset="-122"/>
                <a:sym typeface="方正兰亭黑_GBK" pitchFamily="2" charset="-122"/>
              </a:rPr>
              <a:t>Guiding GUI function core process:</a:t>
            </a:r>
            <a:endParaRPr lang="zh-CN" altLang="zh-CN" sz="1600" b="1" dirty="0">
              <a:latin typeface="微软雅黑" panose="020B0503020204020204" charset="-122"/>
              <a:ea typeface="微软雅黑" panose="020B0503020204020204" charset="-122"/>
              <a:sym typeface="方正兰亭黑_GBK" pitchFamily="2" charset="-122"/>
            </a:endParaRPr>
          </a:p>
          <a:p>
            <a:pPr eaLnBrk="0" hangingPunct="0"/>
            <a:endParaRPr lang="zh-CN" altLang="zh-CN" sz="1600" b="1" dirty="0">
              <a:latin typeface="微软雅黑" panose="020B0503020204020204" charset="-122"/>
              <a:ea typeface="微软雅黑" panose="020B0503020204020204" charset="-122"/>
              <a:sym typeface="方正兰亭黑_GBK" pitchFamily="2" charset="-122"/>
            </a:endParaRPr>
          </a:p>
          <a:p>
            <a:pPr eaLnBrk="0" hangingPunct="0"/>
            <a:r>
              <a:rPr lang="zh-CN" altLang="en-US" sz="1400" dirty="0">
                <a:latin typeface="微软雅黑" panose="020B0503020204020204" charset="-122"/>
                <a:ea typeface="微软雅黑" panose="020B0503020204020204" charset="-122"/>
                <a:cs typeface="微软雅黑" panose="020B0503020204020204" charset="-122"/>
                <a:sym typeface="方正兰亭黑_GBK" pitchFamily="2" charset="-122"/>
              </a:rPr>
              <a:t>相机坐标系下指尖点至对应屏幕像素坐标点坐标换算流程</a:t>
            </a:r>
            <a:r>
              <a:rPr lang="zh-CN" altLang="en-US" sz="1400" dirty="0">
                <a:solidFill>
                  <a:srgbClr val="027BA8"/>
                </a:solidFill>
                <a:latin typeface="微软雅黑" panose="020B0503020204020204" charset="-122"/>
                <a:ea typeface="微软雅黑" panose="020B0503020204020204" charset="-122"/>
                <a:cs typeface="微软雅黑" panose="020B0503020204020204" charset="-122"/>
                <a:sym typeface="方正兰亭黑_GBK" pitchFamily="2" charset="-122"/>
              </a:rPr>
              <a:t>：</a:t>
            </a:r>
            <a:endParaRPr lang="zh-CN" altLang="en-US" sz="1400" dirty="0">
              <a:solidFill>
                <a:srgbClr val="027BA8"/>
              </a:solidFill>
              <a:latin typeface="微软雅黑" panose="020B0503020204020204" charset="-122"/>
              <a:ea typeface="微软雅黑" panose="020B0503020204020204" charset="-122"/>
              <a:cs typeface="微软雅黑" panose="020B0503020204020204" charset="-122"/>
              <a:sym typeface="方正兰亭黑_GBK" pitchFamily="2" charset="-122"/>
            </a:endParaRPr>
          </a:p>
          <a:p>
            <a:pPr eaLnBrk="0" hangingPunct="0"/>
            <a:r>
              <a:rPr lang="zh-CN" altLang="en-US" sz="1400" dirty="0">
                <a:latin typeface="微软雅黑" panose="020B0503020204020204" charset="-122"/>
                <a:ea typeface="微软雅黑" panose="020B0503020204020204" charset="-122"/>
                <a:cs typeface="微软雅黑" panose="020B0503020204020204" charset="-122"/>
                <a:sym typeface="方正兰亭黑_GBK" pitchFamily="2" charset="-122"/>
              </a:rPr>
              <a:t>Coordinate conversion process from fingertip to corresponding screen pixel coordinates in camera coordinate system:</a:t>
            </a:r>
            <a:endParaRPr lang="zh-CN" altLang="en-US" sz="1400" dirty="0">
              <a:latin typeface="微软雅黑" panose="020B0503020204020204" charset="-122"/>
              <a:ea typeface="微软雅黑" panose="020B0503020204020204" charset="-122"/>
              <a:cs typeface="微软雅黑" panose="020B0503020204020204" charset="-122"/>
              <a:sym typeface="方正兰亭黑_GBK" pitchFamily="2" charset="-122"/>
            </a:endParaRPr>
          </a:p>
          <a:p>
            <a:pPr eaLnBrk="0" hangingPunct="0"/>
            <a:endParaRPr lang="zh-CN" altLang="en-US" sz="1400" dirty="0">
              <a:solidFill>
                <a:srgbClr val="027BA8"/>
              </a:solidFill>
              <a:latin typeface="微软雅黑" panose="020B0503020204020204" charset="-122"/>
              <a:ea typeface="微软雅黑" panose="020B0503020204020204" charset="-122"/>
              <a:cs typeface="微软雅黑" panose="020B0503020204020204" charset="-122"/>
              <a:sym typeface="方正兰亭黑_GBK" pitchFamily="2" charset="-122"/>
            </a:endParaRPr>
          </a:p>
        </p:txBody>
      </p:sp>
      <p:grpSp>
        <p:nvGrpSpPr>
          <p:cNvPr id="37" name="组合 36"/>
          <p:cNvGrpSpPr/>
          <p:nvPr/>
        </p:nvGrpSpPr>
        <p:grpSpPr>
          <a:xfrm>
            <a:off x="325120" y="2575560"/>
            <a:ext cx="7741920" cy="2520950"/>
            <a:chOff x="512" y="4056"/>
            <a:chExt cx="12192" cy="3970"/>
          </a:xfrm>
        </p:grpSpPr>
        <p:sp>
          <p:nvSpPr>
            <p:cNvPr id="26" name="矩形 25"/>
            <p:cNvSpPr/>
            <p:nvPr/>
          </p:nvSpPr>
          <p:spPr>
            <a:xfrm>
              <a:off x="512" y="4056"/>
              <a:ext cx="3080" cy="1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rPr>
                <a:t>相机坐标</a:t>
              </a:r>
              <a:r>
                <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rPr>
                <a:t>(/mm)</a:t>
              </a:r>
              <a:endPar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endParaRPr>
            </a:p>
            <a:p>
              <a:pPr algn="ctr" fontAlgn="base"/>
              <a:r>
                <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rPr>
                <a:t>(Xc,Yc,Zc)</a:t>
              </a:r>
              <a:endPar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endParaRPr>
            </a:p>
            <a:p>
              <a:pPr algn="ctr" fontAlgn="base"/>
              <a:endPar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27" name="直接箭头连接符 26"/>
            <p:cNvCxnSpPr>
              <a:stCxn id="26" idx="3"/>
            </p:cNvCxnSpPr>
            <p:nvPr/>
          </p:nvCxnSpPr>
          <p:spPr>
            <a:xfrm flipV="1">
              <a:off x="3592" y="4736"/>
              <a:ext cx="136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8" name="矩形 27"/>
            <p:cNvSpPr/>
            <p:nvPr/>
          </p:nvSpPr>
          <p:spPr>
            <a:xfrm>
              <a:off x="4972" y="4056"/>
              <a:ext cx="3158" cy="1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rPr>
                <a:t>屏幕</a:t>
              </a:r>
              <a:r>
                <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rPr>
                <a:t>3D</a:t>
              </a:r>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rPr>
                <a:t>坐标</a:t>
              </a:r>
              <a:r>
                <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(/mm)</a:t>
              </a:r>
              <a:endPar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endParaRPr>
            </a:p>
            <a:p>
              <a:pPr algn="ctr" fontAlgn="base"/>
              <a:r>
                <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rPr>
                <a:t>(Xs,Ys,Zs)</a:t>
              </a:r>
              <a:endPar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9" name="矩形 28"/>
            <p:cNvSpPr/>
            <p:nvPr/>
          </p:nvSpPr>
          <p:spPr>
            <a:xfrm>
              <a:off x="9704" y="6664"/>
              <a:ext cx="3000" cy="1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rPr>
                <a:t>像素坐标</a:t>
              </a:r>
              <a:r>
                <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rPr>
                <a:t>(/pix)</a:t>
              </a:r>
              <a:endPar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endParaRPr>
            </a:p>
            <a:p>
              <a:pPr algn="ctr" fontAlgn="base"/>
              <a:r>
                <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rPr>
                <a:t>(u,v)</a:t>
              </a:r>
              <a:endPar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30" name="直接箭头连接符 29"/>
            <p:cNvCxnSpPr/>
            <p:nvPr/>
          </p:nvCxnSpPr>
          <p:spPr>
            <a:xfrm flipV="1">
              <a:off x="8129" y="4736"/>
              <a:ext cx="136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32" name="文本框 8"/>
            <p:cNvSpPr txBox="1"/>
            <p:nvPr/>
          </p:nvSpPr>
          <p:spPr>
            <a:xfrm>
              <a:off x="3545" y="4885"/>
              <a:ext cx="1453" cy="531"/>
            </a:xfrm>
            <a:prstGeom prst="rect">
              <a:avLst/>
            </a:prstGeom>
            <a:noFill/>
            <a:ln w="9525">
              <a:noFill/>
            </a:ln>
          </p:spPr>
          <p:txBody>
            <a:bodyPr wrap="square" anchor="t">
              <a:spAutoFit/>
            </a:bodyPr>
            <a:p>
              <a:r>
                <a:rPr lang="en-US" altLang="zh-CN" sz="1600">
                  <a:latin typeface="微软雅黑" panose="020B0503020204020204" charset="-122"/>
                  <a:ea typeface="微软雅黑" panose="020B0503020204020204" charset="-122"/>
                  <a:cs typeface="微软雅黑" panose="020B0503020204020204" charset="-122"/>
                </a:rPr>
                <a:t>RT</a:t>
              </a:r>
              <a:r>
                <a:rPr lang="zh-CN" altLang="en-US" sz="1600">
                  <a:latin typeface="微软雅黑" panose="020B0503020204020204" charset="-122"/>
                  <a:ea typeface="微软雅黑" panose="020B0503020204020204" charset="-122"/>
                  <a:cs typeface="微软雅黑" panose="020B0503020204020204" charset="-122"/>
                </a:rPr>
                <a:t>变换</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33" name="文本框 9"/>
            <p:cNvSpPr txBox="1"/>
            <p:nvPr/>
          </p:nvSpPr>
          <p:spPr>
            <a:xfrm>
              <a:off x="11050" y="5775"/>
              <a:ext cx="1654" cy="531"/>
            </a:xfrm>
            <a:prstGeom prst="rect">
              <a:avLst/>
            </a:prstGeom>
            <a:noFill/>
            <a:ln w="9525">
              <a:noFill/>
            </a:ln>
          </p:spPr>
          <p:txBody>
            <a:bodyPr wrap="square" anchor="t">
              <a:spAutoFit/>
            </a:bodyPr>
            <a:p>
              <a:r>
                <a:rPr lang="zh-CN" altLang="en-US" sz="1600">
                  <a:latin typeface="微软雅黑" panose="020B0503020204020204" charset="-122"/>
                  <a:ea typeface="微软雅黑" panose="020B0503020204020204" charset="-122"/>
                </a:rPr>
                <a:t>二次变换</a:t>
              </a:r>
              <a:endParaRPr lang="zh-CN" altLang="en-US" sz="1600">
                <a:latin typeface="微软雅黑" panose="020B0503020204020204" charset="-122"/>
                <a:ea typeface="微软雅黑" panose="020B0503020204020204" charset="-122"/>
              </a:endParaRPr>
            </a:p>
          </p:txBody>
        </p:sp>
        <p:sp>
          <p:nvSpPr>
            <p:cNvPr id="34" name="矩形 33"/>
            <p:cNvSpPr/>
            <p:nvPr/>
          </p:nvSpPr>
          <p:spPr>
            <a:xfrm>
              <a:off x="9489" y="4056"/>
              <a:ext cx="3040" cy="1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屏幕</a:t>
              </a:r>
              <a:r>
                <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2D</a:t>
              </a:r>
              <a:r>
                <a:rPr lang="zh-CN" altLang="en-US"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坐标</a:t>
              </a:r>
              <a:r>
                <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(/mm)</a:t>
              </a:r>
              <a:endPar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endParaRPr>
            </a:p>
            <a:p>
              <a:pPr algn="ctr" fontAlgn="base"/>
              <a:r>
                <a:rPr lang="en-US" altLang="zh-CN" sz="1600" strike="noStrike" noProof="1">
                  <a:solidFill>
                    <a:schemeClr val="tx1"/>
                  </a:solidFill>
                  <a:latin typeface="微软雅黑" panose="020B0503020204020204" charset="-122"/>
                  <a:ea typeface="微软雅黑" panose="020B0503020204020204" charset="-122"/>
                  <a:cs typeface="微软雅黑" panose="020B0503020204020204" charset="-122"/>
                  <a:sym typeface="+mn-ea"/>
                </a:rPr>
                <a:t>(Xs,Ys)</a:t>
              </a:r>
              <a:endParaRPr lang="zh-CN" altLang="en-US" sz="1600" strike="noStrike" noProof="1">
                <a:latin typeface="微软雅黑" panose="020B0503020204020204" charset="-122"/>
                <a:ea typeface="微软雅黑" panose="020B0503020204020204" charset="-122"/>
                <a:cs typeface="微软雅黑" panose="020B0503020204020204" charset="-122"/>
              </a:endParaRPr>
            </a:p>
          </p:txBody>
        </p:sp>
        <p:sp>
          <p:nvSpPr>
            <p:cNvPr id="35" name="文本框 10"/>
            <p:cNvSpPr txBox="1"/>
            <p:nvPr/>
          </p:nvSpPr>
          <p:spPr>
            <a:xfrm>
              <a:off x="8091" y="4885"/>
              <a:ext cx="1613" cy="531"/>
            </a:xfrm>
            <a:prstGeom prst="rect">
              <a:avLst/>
            </a:prstGeom>
            <a:noFill/>
            <a:ln w="9525">
              <a:noFill/>
            </a:ln>
          </p:spPr>
          <p:txBody>
            <a:bodyPr wrap="square" anchor="t">
              <a:spAutoFit/>
            </a:bodyPr>
            <a:p>
              <a:r>
                <a:rPr lang="zh-CN" altLang="en-US" sz="1600">
                  <a:latin typeface="微软雅黑" panose="020B0503020204020204" charset="-122"/>
                  <a:ea typeface="微软雅黑" panose="020B0503020204020204" charset="-122"/>
                  <a:cs typeface="微软雅黑" panose="020B0503020204020204" charset="-122"/>
                </a:rPr>
                <a:t>去掉</a:t>
              </a:r>
              <a:r>
                <a:rPr lang="en-US" altLang="zh-CN" sz="1600">
                  <a:latin typeface="微软雅黑" panose="020B0503020204020204" charset="-122"/>
                  <a:ea typeface="微软雅黑" panose="020B0503020204020204" charset="-122"/>
                  <a:cs typeface="微软雅黑" panose="020B0503020204020204" charset="-122"/>
                </a:rPr>
                <a:t>Zs</a:t>
              </a:r>
              <a:endParaRPr lang="en-US" altLang="zh-CN" sz="1600">
                <a:latin typeface="微软雅黑" panose="020B0503020204020204" charset="-122"/>
                <a:ea typeface="微软雅黑" panose="020B0503020204020204" charset="-122"/>
                <a:cs typeface="微软雅黑" panose="020B0503020204020204" charset="-122"/>
              </a:endParaRPr>
            </a:p>
          </p:txBody>
        </p:sp>
        <p:cxnSp>
          <p:nvCxnSpPr>
            <p:cNvPr id="36" name="直接箭头连接符 35"/>
            <p:cNvCxnSpPr>
              <a:stCxn id="34" idx="2"/>
            </p:cNvCxnSpPr>
            <p:nvPr/>
          </p:nvCxnSpPr>
          <p:spPr>
            <a:xfrm flipH="1">
              <a:off x="10982" y="5416"/>
              <a:ext cx="28" cy="1248"/>
            </a:xfrm>
            <a:prstGeom prst="straightConnector1">
              <a:avLst/>
            </a:prstGeom>
            <a:ln>
              <a:solidFill>
                <a:schemeClr val="tx1"/>
              </a:solidFill>
              <a:tailEnd type="arrow" w="med" len="med"/>
            </a:ln>
          </p:spPr>
          <p:style>
            <a:lnRef idx="1">
              <a:schemeClr val="accent2"/>
            </a:lnRef>
            <a:fillRef idx="0">
              <a:schemeClr val="accent2"/>
            </a:fillRef>
            <a:effectRef idx="0">
              <a:schemeClr val="accent2"/>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06115" y="90170"/>
            <a:ext cx="4233545" cy="829945"/>
          </a:xfrm>
          <a:prstGeom prst="rect">
            <a:avLst/>
          </a:prstGeom>
          <a:noFill/>
        </p:spPr>
        <p:txBody>
          <a:bodyPr wrap="square" rtlCol="0">
            <a:spAutoFit/>
          </a:bodyPr>
          <a:p>
            <a:r>
              <a:rPr lang="en-US" altLang="zh-CN"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en-US" altLang="zh-CN" sz="1600" b="1" dirty="0">
                <a:solidFill>
                  <a:srgbClr val="262626"/>
                </a:solidFill>
                <a:sym typeface="Arial" panose="020B0604020202020204" pitchFamily="34" charset="0"/>
              </a:rPr>
              <a:t>RT</a:t>
            </a:r>
            <a:r>
              <a:rPr lang="zh-CN" altLang="en-US" sz="1600" b="1" dirty="0">
                <a:solidFill>
                  <a:srgbClr val="262626"/>
                </a:solidFill>
                <a:sym typeface="Arial" panose="020B0604020202020204" pitchFamily="34" charset="0"/>
              </a:rPr>
              <a:t>原理说明</a:t>
            </a:r>
            <a:r>
              <a:rPr lang="zh-CN" altLang="zh-CN" sz="1600" b="1" dirty="0">
                <a:solidFill>
                  <a:srgbClr val="262626"/>
                </a:solidFill>
                <a:sym typeface="Arial" panose="020B0604020202020204" pitchFamily="34" charset="0"/>
              </a:rPr>
              <a:t>RT principle description</a:t>
            </a:r>
            <a:endParaRPr lang="zh-CN" altLang="zh-CN" sz="1600" b="1" dirty="0">
              <a:solidFill>
                <a:srgbClr val="262626"/>
              </a:solidFill>
              <a:latin typeface="Arial" panose="020B0604020202020204" pitchFamily="34" charset="0"/>
              <a:ea typeface="宋体" panose="02010600030101010101" pitchFamily="2" charset="-122"/>
              <a:sym typeface="Arial" panose="020B0604020202020204" pitchFamily="34" charset="0"/>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a:p>
            <a:endParaRPr lang="zh-CN" altLang="en-US" sz="16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grpSp>
        <p:nvGrpSpPr>
          <p:cNvPr id="30" name="组合 29"/>
          <p:cNvGrpSpPr/>
          <p:nvPr/>
        </p:nvGrpSpPr>
        <p:grpSpPr>
          <a:xfrm>
            <a:off x="244475" y="1630045"/>
            <a:ext cx="8826500" cy="2520950"/>
            <a:chOff x="417" y="2418"/>
            <a:chExt cx="13900" cy="3970"/>
          </a:xfrm>
        </p:grpSpPr>
        <p:sp>
          <p:nvSpPr>
            <p:cNvPr id="9" name="矩形 8"/>
            <p:cNvSpPr/>
            <p:nvPr/>
          </p:nvSpPr>
          <p:spPr>
            <a:xfrm>
              <a:off x="417" y="2418"/>
              <a:ext cx="3080" cy="1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rPr>
                <a:t>Camera coordinates</a:t>
              </a:r>
              <a:r>
                <a:rPr lang="en-US" altLang="zh-CN" sz="1600" strike="noStrike" noProof="1">
                  <a:solidFill>
                    <a:schemeClr val="tx1"/>
                  </a:solidFill>
                  <a:latin typeface="微软雅黑" panose="020B0503020204020204" charset="-122"/>
                  <a:ea typeface="微软雅黑" panose="020B0503020204020204" charset="-122"/>
                </a:rPr>
                <a:t>(/mm)</a:t>
              </a:r>
              <a:endParaRPr lang="en-US" altLang="zh-CN" sz="1600" strike="noStrike" noProof="1">
                <a:solidFill>
                  <a:schemeClr val="tx1"/>
                </a:solidFill>
                <a:latin typeface="微软雅黑" panose="020B0503020204020204" charset="-122"/>
                <a:ea typeface="微软雅黑" panose="020B0503020204020204" charset="-122"/>
              </a:endParaRPr>
            </a:p>
            <a:p>
              <a:pPr algn="ctr" fontAlgn="base"/>
              <a:r>
                <a:rPr lang="en-US" altLang="zh-CN" sz="1600" strike="noStrike" noProof="1">
                  <a:solidFill>
                    <a:schemeClr val="tx1"/>
                  </a:solidFill>
                  <a:latin typeface="微软雅黑" panose="020B0503020204020204" charset="-122"/>
                  <a:ea typeface="微软雅黑" panose="020B0503020204020204" charset="-122"/>
                </a:rPr>
                <a:t>(Xc,Yc,Zc)</a:t>
              </a:r>
              <a:endParaRPr lang="en-US" altLang="zh-CN" sz="1600" strike="noStrike" noProof="1">
                <a:solidFill>
                  <a:schemeClr val="tx1"/>
                </a:solidFill>
                <a:latin typeface="微软雅黑" panose="020B0503020204020204" charset="-122"/>
                <a:ea typeface="微软雅黑" panose="020B0503020204020204" charset="-122"/>
              </a:endParaRPr>
            </a:p>
          </p:txBody>
        </p:sp>
        <p:sp>
          <p:nvSpPr>
            <p:cNvPr id="11" name="矩形 10"/>
            <p:cNvSpPr/>
            <p:nvPr/>
          </p:nvSpPr>
          <p:spPr>
            <a:xfrm>
              <a:off x="4877" y="2418"/>
              <a:ext cx="3158" cy="1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r>
                <a:rPr sz="1600" strike="noStrike" noProof="1">
                  <a:solidFill>
                    <a:schemeClr val="tx1"/>
                  </a:solidFill>
                  <a:latin typeface="微软雅黑" panose="020B0503020204020204" charset="-122"/>
                  <a:ea typeface="微软雅黑" panose="020B0503020204020204" charset="-122"/>
                </a:rPr>
                <a:t>Screen 3D coordinates</a:t>
              </a:r>
              <a:r>
                <a:rPr lang="en-US" altLang="zh-CN" sz="1600" strike="noStrike" noProof="1">
                  <a:solidFill>
                    <a:schemeClr val="tx1"/>
                  </a:solidFill>
                  <a:latin typeface="微软雅黑" panose="020B0503020204020204" charset="-122"/>
                  <a:ea typeface="微软雅黑" panose="020B0503020204020204" charset="-122"/>
                  <a:sym typeface="+mn-ea"/>
                </a:rPr>
                <a:t>(/mm)</a:t>
              </a:r>
              <a:endParaRPr lang="zh-CN" altLang="en-US" sz="1600" strike="noStrike" noProof="1">
                <a:solidFill>
                  <a:schemeClr val="tx1"/>
                </a:solidFill>
                <a:latin typeface="微软雅黑" panose="020B0503020204020204" charset="-122"/>
                <a:ea typeface="微软雅黑" panose="020B0503020204020204" charset="-122"/>
              </a:endParaRPr>
            </a:p>
            <a:p>
              <a:pPr algn="ctr" fontAlgn="base"/>
              <a:r>
                <a:rPr lang="en-US" altLang="zh-CN" sz="1600" strike="noStrike" noProof="1">
                  <a:solidFill>
                    <a:schemeClr val="tx1"/>
                  </a:solidFill>
                  <a:latin typeface="微软雅黑" panose="020B0503020204020204" charset="-122"/>
                  <a:ea typeface="微软雅黑" panose="020B0503020204020204" charset="-122"/>
                </a:rPr>
                <a:t>(Xs,Ys,Zs)</a:t>
              </a:r>
              <a:endParaRPr lang="en-US" altLang="zh-CN" sz="1600" strike="noStrike" noProof="1">
                <a:solidFill>
                  <a:schemeClr val="tx1"/>
                </a:solidFill>
                <a:latin typeface="微软雅黑" panose="020B0503020204020204" charset="-122"/>
                <a:ea typeface="微软雅黑" panose="020B0503020204020204" charset="-122"/>
              </a:endParaRPr>
            </a:p>
          </p:txBody>
        </p:sp>
        <p:sp>
          <p:nvSpPr>
            <p:cNvPr id="13" name="矩形 12"/>
            <p:cNvSpPr/>
            <p:nvPr/>
          </p:nvSpPr>
          <p:spPr>
            <a:xfrm>
              <a:off x="9609" y="5026"/>
              <a:ext cx="3000" cy="1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rPr>
                <a:t>Pixel coordinates</a:t>
              </a:r>
              <a:r>
                <a:rPr lang="en-US" altLang="zh-CN" sz="1600" strike="noStrike" noProof="1">
                  <a:solidFill>
                    <a:schemeClr val="tx1"/>
                  </a:solidFill>
                  <a:latin typeface="微软雅黑" panose="020B0503020204020204" charset="-122"/>
                  <a:ea typeface="微软雅黑" panose="020B0503020204020204" charset="-122"/>
                </a:rPr>
                <a:t>(/pix)</a:t>
              </a:r>
              <a:endParaRPr lang="en-US" altLang="zh-CN" sz="1600" strike="noStrike" noProof="1">
                <a:solidFill>
                  <a:schemeClr val="tx1"/>
                </a:solidFill>
                <a:latin typeface="微软雅黑" panose="020B0503020204020204" charset="-122"/>
                <a:ea typeface="微软雅黑" panose="020B0503020204020204" charset="-122"/>
              </a:endParaRPr>
            </a:p>
            <a:p>
              <a:pPr algn="ctr" fontAlgn="base"/>
              <a:r>
                <a:rPr lang="en-US" altLang="zh-CN" sz="1600" strike="noStrike" noProof="1">
                  <a:solidFill>
                    <a:schemeClr val="tx1"/>
                  </a:solidFill>
                  <a:latin typeface="微软雅黑" panose="020B0503020204020204" charset="-122"/>
                  <a:ea typeface="微软雅黑" panose="020B0503020204020204" charset="-122"/>
                </a:rPr>
                <a:t>(u,v)</a:t>
              </a:r>
              <a:endParaRPr lang="en-US" altLang="zh-CN" sz="1600" strike="noStrike" noProof="1">
                <a:solidFill>
                  <a:schemeClr val="tx1"/>
                </a:solidFill>
                <a:latin typeface="微软雅黑" panose="020B0503020204020204" charset="-122"/>
                <a:ea typeface="微软雅黑" panose="020B0503020204020204" charset="-122"/>
              </a:endParaRPr>
            </a:p>
          </p:txBody>
        </p:sp>
        <p:cxnSp>
          <p:nvCxnSpPr>
            <p:cNvPr id="14" name="直接箭头连接符 13"/>
            <p:cNvCxnSpPr>
              <a:stCxn id="9" idx="3"/>
            </p:cNvCxnSpPr>
            <p:nvPr/>
          </p:nvCxnSpPr>
          <p:spPr>
            <a:xfrm flipV="1">
              <a:off x="3497" y="3098"/>
              <a:ext cx="136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5" name="文本框 8"/>
            <p:cNvSpPr txBox="1"/>
            <p:nvPr/>
          </p:nvSpPr>
          <p:spPr>
            <a:xfrm>
              <a:off x="3246" y="3778"/>
              <a:ext cx="2404" cy="531"/>
            </a:xfrm>
            <a:prstGeom prst="rect">
              <a:avLst/>
            </a:prstGeom>
            <a:noFill/>
            <a:ln w="9525">
              <a:noFill/>
            </a:ln>
          </p:spPr>
          <p:txBody>
            <a:bodyPr wrap="square" anchor="t">
              <a:spAutoFit/>
            </a:bodyPr>
            <a:p>
              <a:r>
                <a:rPr lang="zh-CN" altLang="zh-CN" sz="1600">
                  <a:latin typeface="微软雅黑" panose="020B0503020204020204" charset="-122"/>
                  <a:ea typeface="微软雅黑" panose="020B0503020204020204" charset="-122"/>
                </a:rPr>
                <a:t>RT transform</a:t>
              </a:r>
              <a:endParaRPr lang="zh-CN" altLang="zh-CN" sz="1600">
                <a:latin typeface="微软雅黑" panose="020B0503020204020204" charset="-122"/>
                <a:ea typeface="微软雅黑" panose="020B0503020204020204" charset="-122"/>
              </a:endParaRPr>
            </a:p>
          </p:txBody>
        </p:sp>
        <p:sp>
          <p:nvSpPr>
            <p:cNvPr id="18" name="矩形 17"/>
            <p:cNvSpPr/>
            <p:nvPr/>
          </p:nvSpPr>
          <p:spPr>
            <a:xfrm>
              <a:off x="9394" y="2418"/>
              <a:ext cx="3040" cy="1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fontAlgn="base"/>
              <a:r>
                <a:rPr sz="1600" strike="noStrike" noProof="1">
                  <a:solidFill>
                    <a:schemeClr val="tx1"/>
                  </a:solidFill>
                  <a:latin typeface="微软雅黑" panose="020B0503020204020204" charset="-122"/>
                  <a:ea typeface="微软雅黑" panose="020B0503020204020204" charset="-122"/>
                  <a:sym typeface="+mn-ea"/>
                </a:rPr>
                <a:t>Screen 2D coordinates</a:t>
              </a:r>
              <a:r>
                <a:rPr lang="en-US" altLang="zh-CN" sz="1600" strike="noStrike" noProof="1">
                  <a:solidFill>
                    <a:schemeClr val="tx1"/>
                  </a:solidFill>
                  <a:latin typeface="微软雅黑" panose="020B0503020204020204" charset="-122"/>
                  <a:ea typeface="微软雅黑" panose="020B0503020204020204" charset="-122"/>
                  <a:sym typeface="+mn-ea"/>
                </a:rPr>
                <a:t>(/mm)</a:t>
              </a:r>
              <a:endParaRPr lang="en-US" altLang="zh-CN" sz="1600" strike="noStrike" noProof="1">
                <a:solidFill>
                  <a:schemeClr val="tx1"/>
                </a:solidFill>
                <a:latin typeface="微软雅黑" panose="020B0503020204020204" charset="-122"/>
                <a:ea typeface="微软雅黑" panose="020B0503020204020204" charset="-122"/>
                <a:sym typeface="+mn-ea"/>
              </a:endParaRPr>
            </a:p>
            <a:p>
              <a:pPr algn="ctr" fontAlgn="base"/>
              <a:r>
                <a:rPr lang="en-US" altLang="zh-CN" sz="1600" strike="noStrike" noProof="1">
                  <a:solidFill>
                    <a:schemeClr val="tx1"/>
                  </a:solidFill>
                  <a:latin typeface="微软雅黑" panose="020B0503020204020204" charset="-122"/>
                  <a:ea typeface="微软雅黑" panose="020B0503020204020204" charset="-122"/>
                  <a:sym typeface="+mn-ea"/>
                </a:rPr>
                <a:t>(Xs,Ys)</a:t>
              </a:r>
              <a:endParaRPr lang="zh-CN" altLang="en-US" sz="1600" strike="noStrike" noProof="1">
                <a:latin typeface="微软雅黑" panose="020B0503020204020204" charset="-122"/>
                <a:ea typeface="微软雅黑" panose="020B0503020204020204" charset="-122"/>
              </a:endParaRPr>
            </a:p>
          </p:txBody>
        </p:sp>
        <p:sp>
          <p:nvSpPr>
            <p:cNvPr id="19" name="文本框 10"/>
            <p:cNvSpPr txBox="1"/>
            <p:nvPr/>
          </p:nvSpPr>
          <p:spPr>
            <a:xfrm>
              <a:off x="7819" y="3778"/>
              <a:ext cx="2004" cy="531"/>
            </a:xfrm>
            <a:prstGeom prst="rect">
              <a:avLst/>
            </a:prstGeom>
            <a:noFill/>
            <a:ln w="9525">
              <a:noFill/>
            </a:ln>
          </p:spPr>
          <p:txBody>
            <a:bodyPr wrap="square" anchor="t">
              <a:spAutoFit/>
            </a:bodyPr>
            <a:p>
              <a:r>
                <a:rPr lang="zh-CN" altLang="zh-CN" sz="1600">
                  <a:latin typeface="微软雅黑" panose="020B0503020204020204" charset="-122"/>
                  <a:ea typeface="微软雅黑" panose="020B0503020204020204" charset="-122"/>
                </a:rPr>
                <a:t>Remove ZS</a:t>
              </a:r>
              <a:endParaRPr lang="zh-CN" altLang="zh-CN" sz="1600">
                <a:latin typeface="微软雅黑" panose="020B0503020204020204" charset="-122"/>
                <a:ea typeface="微软雅黑" panose="020B0503020204020204" charset="-122"/>
              </a:endParaRPr>
            </a:p>
          </p:txBody>
        </p:sp>
        <p:cxnSp>
          <p:nvCxnSpPr>
            <p:cNvPr id="20" name="直接箭头连接符 19"/>
            <p:cNvCxnSpPr>
              <a:stCxn id="18" idx="2"/>
            </p:cNvCxnSpPr>
            <p:nvPr/>
          </p:nvCxnSpPr>
          <p:spPr>
            <a:xfrm>
              <a:off x="10914" y="3778"/>
              <a:ext cx="28" cy="1282"/>
            </a:xfrm>
            <a:prstGeom prst="straightConnector1">
              <a:avLst/>
            </a:prstGeom>
            <a:ln>
              <a:solidFill>
                <a:schemeClr val="tx1"/>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22" name="直接箭头连接符 21"/>
            <p:cNvCxnSpPr/>
            <p:nvPr/>
          </p:nvCxnSpPr>
          <p:spPr>
            <a:xfrm flipV="1">
              <a:off x="8035" y="3098"/>
              <a:ext cx="136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9469" name="文本框 9"/>
            <p:cNvSpPr txBox="1"/>
            <p:nvPr/>
          </p:nvSpPr>
          <p:spPr>
            <a:xfrm>
              <a:off x="10915" y="4204"/>
              <a:ext cx="3403" cy="822"/>
            </a:xfrm>
            <a:prstGeom prst="rect">
              <a:avLst/>
            </a:prstGeom>
            <a:noFill/>
            <a:ln w="9525">
              <a:noFill/>
            </a:ln>
          </p:spPr>
          <p:txBody>
            <a:bodyPr wrap="square" anchor="t">
              <a:spAutoFit/>
            </a:bodyPr>
            <a:p>
              <a:r>
                <a:rPr lang="zh-CN" altLang="en-US" sz="1400">
                  <a:latin typeface="微软雅黑" panose="020B0503020204020204" charset="-122"/>
                  <a:ea typeface="微软雅黑" panose="020B0503020204020204" charset="-122"/>
                </a:rPr>
                <a:t>Quadratic transformation</a:t>
              </a:r>
              <a:endParaRPr lang="zh-CN" altLang="en-US" sz="1400">
                <a:latin typeface="微软雅黑" panose="020B0503020204020204" charset="-122"/>
                <a:ea typeface="微软雅黑" panose="020B0503020204020204" charset="-122"/>
              </a:endParaRPr>
            </a:p>
          </p:txBody>
        </p:sp>
      </p:gr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87.xml><?xml version="1.0" encoding="utf-8"?>
<p:tagLst xmlns:p="http://schemas.openxmlformats.org/presentationml/2006/main">
  <p:tag name="KSO_WM_UNIT_TABLE_BEAUTIFY" val="smartTable{c86b07aa-8993-44f3-a6d9-84a0934c596c}"/>
</p:tagLst>
</file>

<file path=ppt/tags/tag188.xml><?xml version="1.0" encoding="utf-8"?>
<p:tagLst xmlns:p="http://schemas.openxmlformats.org/presentationml/2006/main">
  <p:tag name="KSO_WM_UNIT_TABLE_BEAUTIFY" val="smartTable{9afb7b15-2c9e-483c-91dd-797402c891c4}"/>
</p:tagLst>
</file>

<file path=ppt/tags/tag189.xml><?xml version="1.0" encoding="utf-8"?>
<p:tagLst xmlns:p="http://schemas.openxmlformats.org/presentationml/2006/main">
  <p:tag name="KSO_WM_UNIT_TABLE_BEAUTIFY" val="smartTable{85398009-a083-4e35-9ec7-ebfcdc8c6b2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TABLE_BEAUTIFY" val="smartTable{85398009-a083-4e35-9ec7-ebfcdc8c6b2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15916</Words>
  <Application>WPS 演示</Application>
  <PresentationFormat/>
  <Paragraphs>889</Paragraphs>
  <Slides>52</Slides>
  <Notes>0</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52</vt:i4>
      </vt:variant>
    </vt:vector>
  </HeadingPairs>
  <TitlesOfParts>
    <vt:vector size="70" baseType="lpstr">
      <vt:lpstr>Arial</vt:lpstr>
      <vt:lpstr>宋体</vt:lpstr>
      <vt:lpstr>Wingdings</vt:lpstr>
      <vt:lpstr>冬青黑体简体中文 W3</vt:lpstr>
      <vt:lpstr>微软雅黑</vt:lpstr>
      <vt:lpstr>Wingdings</vt:lpstr>
      <vt:lpstr>Arial Black</vt:lpstr>
      <vt:lpstr>方正兰亭黑_GBK</vt:lpstr>
      <vt:lpstr>黑体</vt:lpstr>
      <vt:lpstr>Arial Unicode MS</vt:lpstr>
      <vt:lpstr>Calibri</vt:lpstr>
      <vt:lpstr>默认设计模板</vt:lpstr>
      <vt:lpstr>2_自定义设计方案</vt:lpstr>
      <vt:lpstr>1_自定义设计方案</vt:lpstr>
      <vt:lpstr>自定义设计方案</vt:lpstr>
      <vt:lpstr>1_默认设计模板</vt:lpstr>
      <vt:lpstr>4_默认设计模板</vt:lpstr>
      <vt:lpstr>2_默认设计模板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VLESS</dc:creator>
  <cp:lastModifiedBy>VLESS</cp:lastModifiedBy>
  <cp:revision>45</cp:revision>
  <dcterms:created xsi:type="dcterms:W3CDTF">2020-12-08T05:49:00Z</dcterms:created>
  <dcterms:modified xsi:type="dcterms:W3CDTF">2020-12-24T05:49:18Z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